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72" r:id="rId3"/>
    <p:sldId id="373" r:id="rId4"/>
    <p:sldId id="355" r:id="rId5"/>
    <p:sldId id="362" r:id="rId6"/>
    <p:sldId id="363" r:id="rId7"/>
    <p:sldId id="364" r:id="rId8"/>
    <p:sldId id="272" r:id="rId9"/>
    <p:sldId id="343" r:id="rId10"/>
    <p:sldId id="344" r:id="rId11"/>
    <p:sldId id="264" r:id="rId12"/>
    <p:sldId id="265" r:id="rId13"/>
    <p:sldId id="267" r:id="rId14"/>
    <p:sldId id="268" r:id="rId15"/>
    <p:sldId id="269" r:id="rId16"/>
    <p:sldId id="270" r:id="rId17"/>
    <p:sldId id="273" r:id="rId18"/>
    <p:sldId id="357" r:id="rId19"/>
    <p:sldId id="359" r:id="rId20"/>
    <p:sldId id="360" r:id="rId21"/>
    <p:sldId id="361" r:id="rId22"/>
    <p:sldId id="292" r:id="rId23"/>
    <p:sldId id="351" r:id="rId24"/>
    <p:sldId id="369" r:id="rId25"/>
    <p:sldId id="375" r:id="rId26"/>
    <p:sldId id="288" r:id="rId27"/>
    <p:sldId id="289" r:id="rId28"/>
    <p:sldId id="274" r:id="rId29"/>
    <p:sldId id="367" r:id="rId30"/>
    <p:sldId id="283" r:id="rId31"/>
    <p:sldId id="337" r:id="rId32"/>
    <p:sldId id="366" r:id="rId33"/>
    <p:sldId id="365" r:id="rId34"/>
    <p:sldId id="297" r:id="rId35"/>
    <p:sldId id="352" r:id="rId36"/>
    <p:sldId id="353" r:id="rId37"/>
    <p:sldId id="370" r:id="rId38"/>
    <p:sldId id="368" r:id="rId39"/>
    <p:sldId id="338" r:id="rId40"/>
    <p:sldId id="341" r:id="rId41"/>
    <p:sldId id="300" r:id="rId42"/>
    <p:sldId id="293" r:id="rId43"/>
    <p:sldId id="354" r:id="rId44"/>
    <p:sldId id="340" r:id="rId45"/>
    <p:sldId id="339" r:id="rId46"/>
    <p:sldId id="294" r:id="rId47"/>
    <p:sldId id="346" r:id="rId48"/>
    <p:sldId id="295" r:id="rId49"/>
    <p:sldId id="296" r:id="rId50"/>
    <p:sldId id="347" r:id="rId51"/>
    <p:sldId id="345" r:id="rId52"/>
    <p:sldId id="349" r:id="rId53"/>
    <p:sldId id="371" r:id="rId54"/>
    <p:sldId id="350" r:id="rId55"/>
    <p:sldId id="342" r:id="rId56"/>
    <p:sldId id="374"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8" d="100"/>
          <a:sy n="48" d="100"/>
        </p:scale>
        <p:origin x="-5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E0B34A-92E1-4AA3-86CB-A3AE10EE9E84}" type="datetimeFigureOut">
              <a:rPr lang="en-US"/>
              <a:pPr>
                <a:defRPr/>
              </a:pPr>
              <a:t>9/13/2012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6CD0625-9FB1-4345-8CAF-E60B73BF756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12778FE-6505-48D2-834F-7E51554AE911}" type="slidenum">
              <a:rPr lang="en-US" sz="1200">
                <a:ea typeface="ＭＳ Ｐゴシック" pitchFamily="34" charset="-128"/>
              </a:rPr>
              <a:pPr algn="r"/>
              <a:t>4</a:t>
            </a:fld>
            <a:endParaRPr lang="en-US" sz="1200">
              <a:ea typeface="ＭＳ Ｐゴシック" pitchFamily="34" charset="-128"/>
            </a:endParaRPr>
          </a:p>
        </p:txBody>
      </p:sp>
      <p:sp>
        <p:nvSpPr>
          <p:cNvPr id="604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53A61EB-1191-40E1-9467-978FC5B0B4A0}" type="slidenum">
              <a:rPr lang="en-US" sz="1200">
                <a:ea typeface="ＭＳ Ｐゴシック" pitchFamily="34" charset="-128"/>
              </a:rPr>
              <a:pPr algn="r"/>
              <a:t>4</a:t>
            </a:fld>
            <a:endParaRPr lang="en-US" sz="1200">
              <a:ea typeface="ＭＳ Ｐゴシック" pitchFamily="34" charset="-128"/>
            </a:endParaRPr>
          </a:p>
        </p:txBody>
      </p:sp>
      <p:sp>
        <p:nvSpPr>
          <p:cNvPr id="6042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60421"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3EA401C0-5E42-452F-8153-8E9DE27A7DDD}" type="slidenum">
              <a:rPr lang="en-US" smtClean="0">
                <a:ea typeface="ＭＳ Ｐゴシック" pitchFamily="-96" charset="-128"/>
              </a:rPr>
              <a:pPr>
                <a:defRPr/>
              </a:pPr>
              <a:t>38</a:t>
            </a:fld>
            <a:endParaRPr lang="en-US" dirty="0" smtClean="0">
              <a:ea typeface="ＭＳ Ｐゴシック" pitchFamily="-96" charset="-128"/>
            </a:endParaRPr>
          </a:p>
        </p:txBody>
      </p:sp>
      <p:sp>
        <p:nvSpPr>
          <p:cNvPr id="70659" name="Rectangle 2"/>
          <p:cNvSpPr>
            <a:spLocks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2E828FA-1189-4B5C-AC90-C3ED6D875381}" type="slidenum">
              <a:rPr lang="en-US" sz="1200" smtClean="0"/>
              <a:pPr>
                <a:defRPr/>
              </a:pPr>
              <a:t>53</a:t>
            </a:fld>
            <a:endParaRPr lang="en-US" sz="1200" dirty="0" smtClean="0"/>
          </a:p>
        </p:txBody>
      </p:sp>
      <p:sp>
        <p:nvSpPr>
          <p:cNvPr id="76803" name="Rectangle 2"/>
          <p:cNvSpPr>
            <a:spLocks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5D88203F-49B0-4A1B-9C56-B511B9091F16}" type="slidenum">
              <a:rPr lang="en-US" sz="1200" smtClean="0"/>
              <a:pPr>
                <a:defRPr/>
              </a:pPr>
              <a:t>54</a:t>
            </a:fld>
            <a:endParaRPr lang="en-US" sz="1200" dirty="0" smtClean="0"/>
          </a:p>
        </p:txBody>
      </p:sp>
      <p:sp>
        <p:nvSpPr>
          <p:cNvPr id="77827" name="Rectangle 2"/>
          <p:cNvSpPr>
            <a:spLocks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60D9A9D-7445-458F-ABD1-8FB3BA83BCAA}" type="slidenum">
              <a:rPr lang="en-US" sz="1200" smtClean="0"/>
              <a:pPr>
                <a:defRPr/>
              </a:pPr>
              <a:t>5</a:t>
            </a:fld>
            <a:endParaRPr lang="en-US" sz="1200" dirty="0" smtClean="0"/>
          </a:p>
        </p:txBody>
      </p:sp>
      <p:sp>
        <p:nvSpPr>
          <p:cNvPr id="61443" name="Rectangle 2"/>
          <p:cNvSpPr>
            <a:spLocks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69BB14D-F206-4BBD-8DDF-82BED64DD5A0}" type="slidenum">
              <a:rPr lang="en-US" sz="1200" smtClean="0"/>
              <a:pPr>
                <a:defRPr/>
              </a:pPr>
              <a:t>6</a:t>
            </a:fld>
            <a:endParaRPr lang="en-US" sz="1200" dirty="0" smtClean="0"/>
          </a:p>
        </p:txBody>
      </p:sp>
      <p:sp>
        <p:nvSpPr>
          <p:cNvPr id="624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B77AFC12-D0AE-4B56-9695-B3D4B36A64BE}" type="slidenum">
              <a:rPr lang="en-US" sz="1200">
                <a:ea typeface="ＭＳ Ｐゴシック" pitchFamily="34" charset="-128"/>
              </a:rPr>
              <a:pPr algn="r"/>
              <a:t>6</a:t>
            </a:fld>
            <a:endParaRPr lang="en-US" sz="1200">
              <a:ea typeface="ＭＳ Ｐゴシック" pitchFamily="34" charset="-128"/>
            </a:endParaRPr>
          </a:p>
        </p:txBody>
      </p:sp>
      <p:sp>
        <p:nvSpPr>
          <p:cNvPr id="6246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6246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3B10518-3556-49D8-B640-C2B59E88E0FE}" type="slidenum">
              <a:rPr lang="en-US" sz="1200" smtClean="0"/>
              <a:pPr>
                <a:defRPr/>
              </a:pPr>
              <a:t>7</a:t>
            </a:fld>
            <a:endParaRPr lang="en-US" sz="1200" dirty="0" smtClean="0"/>
          </a:p>
        </p:txBody>
      </p:sp>
      <p:sp>
        <p:nvSpPr>
          <p:cNvPr id="63491" name="Rectangle 2"/>
          <p:cNvSpPr>
            <a:spLocks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400"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1A6C4DA-0DA8-4BF1-B59F-C2745920665B}" type="slidenum">
              <a:rPr lang="en-US" sz="1200">
                <a:latin typeface="Calibri" pitchFamily="34" charset="0"/>
              </a:rPr>
              <a:pPr algn="r"/>
              <a:t>8</a:t>
            </a:fld>
            <a:endParaRPr lang="en-US" sz="1200">
              <a:latin typeface="Calibri" pitchFamily="34" charset="0"/>
            </a:endParaRPr>
          </a:p>
        </p:txBody>
      </p:sp>
      <p:sp>
        <p:nvSpPr>
          <p:cNvPr id="6451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5C44A63-8E32-47A6-B1ED-504A61234DBF}" type="slidenum">
              <a:rPr lang="en-US" sz="1200">
                <a:latin typeface="Calibri" pitchFamily="34" charset="0"/>
              </a:rPr>
              <a:pPr algn="r"/>
              <a:t>8</a:t>
            </a:fld>
            <a:endParaRPr lang="en-US" sz="1200">
              <a:latin typeface="Calibri" pitchFamily="34" charset="0"/>
            </a:endParaRPr>
          </a:p>
        </p:txBody>
      </p:sp>
      <p:sp>
        <p:nvSpPr>
          <p:cNvPr id="6451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64517"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noTextEdit="1"/>
          </p:cNvSpPr>
          <p:nvPr>
            <p:ph type="sldImg"/>
          </p:nvPr>
        </p:nvSpPr>
        <p:spPr bwMode="auto">
          <a:noFill/>
          <a:ln>
            <a:solidFill>
              <a:srgbClr val="000000"/>
            </a:solidFill>
            <a:miter lim="800000"/>
            <a:headEnd/>
            <a:tailEnd/>
          </a:ln>
        </p:spPr>
      </p:sp>
      <p:sp>
        <p:nvSpPr>
          <p:cNvPr id="6553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B6250D1-635F-4590-A00A-8A62A8D5E342}" type="slidenum">
              <a:rPr lang="en-US" sz="1200" smtClean="0"/>
              <a:pPr>
                <a:defRPr/>
              </a:pPr>
              <a:t>18</a:t>
            </a:fld>
            <a:endParaRPr lang="en-US" sz="1200" dirty="0" smtClean="0"/>
          </a:p>
        </p:txBody>
      </p:sp>
      <p:sp>
        <p:nvSpPr>
          <p:cNvPr id="66563" name="Rectangle 2"/>
          <p:cNvSpPr>
            <a:spLocks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C2D6E8-FD6F-4680-AF7E-F805E159289F}"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CA360-6983-41E9-9EB4-9CA4F0FA044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42581B-04F8-4278-9C56-39C1EA0E2F11}"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8032FC-0F11-43C2-8461-7D340731A9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327D50-C685-45BB-A214-7D38D3F6403F}"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32152B-4DC8-4D73-8620-5059CD1742F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2B98E2-D87C-4B3D-B62D-8A2D67D7880A}"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B078E9-B353-4025-8A2A-2BFE1045CAD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9AAEC5-5380-4E78-AA47-59F4D3C31C4B}"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499AC-28F5-433C-BF3B-5957C309CC1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BCA365-9FA9-4C0F-83C6-61D17342B628}" type="datetimeFigureOut">
              <a:rPr lang="en-US"/>
              <a:pPr>
                <a:defRPr/>
              </a:pPr>
              <a:t>9/13/2012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CC47C6-A492-4E88-A123-F5E55AE8C04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97EFD7-47CF-426E-B22B-C2628731D275}" type="datetimeFigureOut">
              <a:rPr lang="en-US"/>
              <a:pPr>
                <a:defRPr/>
              </a:pPr>
              <a:t>9/13/2012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67C021-9E3E-425C-BD74-ED7417B361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96AAF3-3F2F-4DA6-9B66-C2683E21B695}" type="datetimeFigureOut">
              <a:rPr lang="en-US"/>
              <a:pPr>
                <a:defRPr/>
              </a:pPr>
              <a:t>9/13/2012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6EE595-5372-4F89-84A4-A0A5439EF9C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D1ED68-3528-4550-9782-8DF8659B6FAD}" type="datetimeFigureOut">
              <a:rPr lang="en-US"/>
              <a:pPr>
                <a:defRPr/>
              </a:pPr>
              <a:t>9/13/2012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AD47CA-D9FC-435C-9B9D-29BF022528E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96E2F1-F8B3-48F5-9B57-3BEB62BE3079}" type="datetimeFigureOut">
              <a:rPr lang="en-US"/>
              <a:pPr>
                <a:defRPr/>
              </a:pPr>
              <a:t>9/13/2012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83BCB-993A-4D30-A8FB-D8DBDE5C0C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38FE85-ED04-4703-AEC6-4000DD0E33AE}" type="datetimeFigureOut">
              <a:rPr lang="en-US"/>
              <a:pPr>
                <a:defRPr/>
              </a:pPr>
              <a:t>9/13/2012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2D18B3-CD15-4CF0-A1E6-E696587ABB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5FA1E2-9CC6-4B5C-B525-94642F8D7D5E}" type="datetimeFigureOut">
              <a:rPr lang="en-US"/>
              <a:pPr>
                <a:defRPr/>
              </a:pPr>
              <a:t>9/13/2012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730C4A-ECDA-4FD9-8A87-6D3131351F8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sonofthesouth.net/" TargetMode="External"/><Relationship Id="rId2" Type="http://schemas.openxmlformats.org/officeDocument/2006/relationships/hyperlink" Target="http://memory.loc.gov/ammem/amlaw/" TargetMode="External"/><Relationship Id="rId1" Type="http://schemas.openxmlformats.org/officeDocument/2006/relationships/slideLayout" Target="../slideLayouts/slideLayout7.xml"/><Relationship Id="rId4" Type="http://schemas.openxmlformats.org/officeDocument/2006/relationships/hyperlink" Target="http://www.history.umd.edu/Freedmen/chronol.ht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1676400"/>
            <a:ext cx="7772400" cy="1470025"/>
          </a:xfrm>
        </p:spPr>
        <p:txBody>
          <a:bodyPr/>
          <a:lstStyle/>
          <a:p>
            <a:pPr eaLnBrk="1" hangingPunct="1"/>
            <a:r>
              <a:rPr lang="en-US" smtClean="0"/>
              <a:t>Contraband to Freedmen:</a:t>
            </a:r>
            <a:br>
              <a:rPr lang="en-US" smtClean="0"/>
            </a:br>
            <a:r>
              <a:rPr lang="en-US" sz="4000" smtClean="0"/>
              <a:t>“How the Law of War Became a Tool for Liberty”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Hari Jones, Curator</a:t>
            </a:r>
          </a:p>
          <a:p>
            <a:pPr eaLnBrk="1" fontAlgn="auto" hangingPunct="1">
              <a:spcAft>
                <a:spcPts val="0"/>
              </a:spcAft>
              <a:buFont typeface="Arial" pitchFamily="34" charset="0"/>
              <a:buNone/>
              <a:defRPr/>
            </a:pPr>
            <a:r>
              <a:rPr lang="en-US" dirty="0" smtClean="0"/>
              <a:t>African American Civil War Museum</a:t>
            </a:r>
          </a:p>
          <a:p>
            <a:pPr eaLnBrk="1" fontAlgn="auto" hangingPunct="1">
              <a:spcAft>
                <a:spcPts val="0"/>
              </a:spcAft>
              <a:buFont typeface="Arial" pitchFamily="34" charset="0"/>
              <a:buNone/>
              <a:defRPr/>
            </a:pPr>
            <a:r>
              <a:rPr lang="en-US" dirty="0" smtClean="0"/>
              <a:t>Washington, DC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JohnQAdams.jpg"/>
          <p:cNvPicPr>
            <a:picLocks noGrp="1" noChangeAspect="1"/>
          </p:cNvPicPr>
          <p:nvPr>
            <p:ph idx="1"/>
          </p:nvPr>
        </p:nvPicPr>
        <p:blipFill>
          <a:blip r:embed="rId2" cstate="print"/>
          <a:srcRect/>
          <a:stretch>
            <a:fillRect/>
          </a:stretch>
        </p:blipFill>
        <p:spPr>
          <a:xfrm>
            <a:off x="4191000" y="0"/>
            <a:ext cx="4953000" cy="6802438"/>
          </a:xfrm>
        </p:spPr>
      </p:pic>
      <p:sp>
        <p:nvSpPr>
          <p:cNvPr id="11267" name="TextBox 4"/>
          <p:cNvSpPr txBox="1">
            <a:spLocks noChangeArrowheads="1"/>
          </p:cNvSpPr>
          <p:nvPr/>
        </p:nvSpPr>
        <p:spPr bwMode="auto">
          <a:xfrm>
            <a:off x="457200" y="685800"/>
            <a:ext cx="3352800" cy="59086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From the instant that your Slave-holding States become the theatre of War – civil, servile, or foreign – from that instant, the War powers of Congress extend to interference with the Institution of Slavery in every Way by which it can be interfered with.</a:t>
            </a:r>
          </a:p>
          <a:p>
            <a:r>
              <a:rPr lang="en-US" sz="2400" b="1">
                <a:latin typeface="Times New Roman" pitchFamily="18" charset="0"/>
                <a:cs typeface="Times New Roman" pitchFamily="18" charset="0"/>
              </a:rPr>
              <a:t> </a:t>
            </a:r>
          </a:p>
          <a:p>
            <a:pPr algn="ctr"/>
            <a:r>
              <a:rPr lang="en-US" sz="2400" b="1">
                <a:latin typeface="Times New Roman" pitchFamily="18" charset="0"/>
                <a:cs typeface="Times New Roman" pitchFamily="18" charset="0"/>
              </a:rPr>
              <a:t>John Quincy Adams, May 25, 1836</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JB.jpg"/>
          <p:cNvPicPr>
            <a:picLocks noChangeAspect="1"/>
          </p:cNvPicPr>
          <p:nvPr/>
        </p:nvPicPr>
        <p:blipFill>
          <a:blip r:embed="rId2" cstate="print"/>
          <a:srcRect/>
          <a:stretch>
            <a:fillRect/>
          </a:stretch>
        </p:blipFill>
        <p:spPr bwMode="auto">
          <a:xfrm>
            <a:off x="-381000" y="-457200"/>
            <a:ext cx="9829800" cy="8839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8600" y="1295400"/>
            <a:ext cx="32766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Representative Thomas Corwin, a Republican from Ohio, was the</a:t>
            </a:r>
          </a:p>
          <a:p>
            <a:r>
              <a:rPr lang="en-US" sz="2400" b="1">
                <a:latin typeface="Times New Roman" pitchFamily="18" charset="0"/>
                <a:cs typeface="Times New Roman" pitchFamily="18" charset="0"/>
              </a:rPr>
              <a:t>chairman of the </a:t>
            </a:r>
          </a:p>
          <a:p>
            <a:r>
              <a:rPr lang="en-US" sz="2400" b="1">
                <a:latin typeface="Times New Roman" pitchFamily="18" charset="0"/>
                <a:cs typeface="Times New Roman" pitchFamily="18" charset="0"/>
              </a:rPr>
              <a:t>Special Committee of Thirty-three, which drafted Buchanan’s 13</a:t>
            </a:r>
            <a:r>
              <a:rPr lang="en-US" sz="2400" b="1" baseline="30000">
                <a:latin typeface="Times New Roman" pitchFamily="18" charset="0"/>
                <a:cs typeface="Times New Roman" pitchFamily="18" charset="0"/>
              </a:rPr>
              <a:t>th</a:t>
            </a:r>
            <a:r>
              <a:rPr lang="en-US" sz="2400" b="1">
                <a:latin typeface="Times New Roman" pitchFamily="18" charset="0"/>
                <a:cs typeface="Times New Roman" pitchFamily="18" charset="0"/>
              </a:rPr>
              <a:t> Amendment to the Constitution in 1861.</a:t>
            </a:r>
          </a:p>
        </p:txBody>
      </p:sp>
      <p:pic>
        <p:nvPicPr>
          <p:cNvPr id="13315" name="Picture 3" descr="3c10008v.jpg"/>
          <p:cNvPicPr>
            <a:picLocks noChangeAspect="1"/>
          </p:cNvPicPr>
          <p:nvPr/>
        </p:nvPicPr>
        <p:blipFill>
          <a:blip r:embed="rId2" cstate="print"/>
          <a:srcRect/>
          <a:stretch>
            <a:fillRect/>
          </a:stretch>
        </p:blipFill>
        <p:spPr bwMode="auto">
          <a:xfrm>
            <a:off x="3976688" y="0"/>
            <a:ext cx="5167312"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Corwin_Amendment.jpg"/>
          <p:cNvPicPr>
            <a:picLocks noChangeAspect="1"/>
          </p:cNvPicPr>
          <p:nvPr/>
        </p:nvPicPr>
        <p:blipFill>
          <a:blip r:embed="rId2" cstate="print"/>
          <a:srcRect/>
          <a:stretch>
            <a:fillRect/>
          </a:stretch>
        </p:blipFill>
        <p:spPr bwMode="auto">
          <a:xfrm>
            <a:off x="152400" y="112713"/>
            <a:ext cx="8839200" cy="66325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07636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07636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6387" name="Picture 1" descr="2.7_LincolnStanding.jpg"/>
          <p:cNvPicPr>
            <a:picLocks noChangeAspect="1"/>
          </p:cNvPicPr>
          <p:nvPr/>
        </p:nvPicPr>
        <p:blipFill>
          <a:blip r:embed="rId3" cstate="print"/>
          <a:srcRect/>
          <a:stretch>
            <a:fillRect/>
          </a:stretch>
        </p:blipFill>
        <p:spPr bwMode="auto">
          <a:xfrm>
            <a:off x="2362200" y="533400"/>
            <a:ext cx="4267200" cy="57388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pPr eaLnBrk="1" hangingPunct="1"/>
            <a:r>
              <a:rPr lang="en-US" smtClean="0">
                <a:latin typeface="Times New Roman" pitchFamily="18" charset="0"/>
                <a:cs typeface="Times New Roman" pitchFamily="18" charset="0"/>
              </a:rPr>
              <a:t>April 12, 1861</a:t>
            </a:r>
          </a:p>
        </p:txBody>
      </p:sp>
      <p:pic>
        <p:nvPicPr>
          <p:cNvPr id="17411" name="Picture 4" descr="ftsumter"/>
          <p:cNvPicPr>
            <a:picLocks noChangeAspect="1" noChangeArrowheads="1"/>
          </p:cNvPicPr>
          <p:nvPr/>
        </p:nvPicPr>
        <p:blipFill>
          <a:blip r:embed="rId3" cstate="print"/>
          <a:srcRect/>
          <a:stretch>
            <a:fillRect/>
          </a:stretch>
        </p:blipFill>
        <p:spPr bwMode="auto">
          <a:xfrm>
            <a:off x="1066800" y="1600200"/>
            <a:ext cx="70866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us_secession_186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TextBox 2"/>
          <p:cNvSpPr txBox="1">
            <a:spLocks noChangeArrowheads="1"/>
          </p:cNvSpPr>
          <p:nvPr/>
        </p:nvSpPr>
        <p:spPr bwMode="auto">
          <a:xfrm>
            <a:off x="228600" y="2286000"/>
            <a:ext cx="8458200" cy="1200150"/>
          </a:xfrm>
          <a:prstGeom prst="rect">
            <a:avLst/>
          </a:prstGeom>
          <a:noFill/>
          <a:ln w="9525">
            <a:noFill/>
            <a:miter lim="800000"/>
            <a:headEnd/>
            <a:tailEnd/>
          </a:ln>
        </p:spPr>
        <p:txBody>
          <a:bodyPr>
            <a:spAutoFit/>
          </a:bodyPr>
          <a:lstStyle/>
          <a:p>
            <a:pPr algn="ctr"/>
            <a:r>
              <a:rPr lang="en-US" sz="2400" b="1">
                <a:solidFill>
                  <a:schemeClr val="bg1"/>
                </a:solidFill>
                <a:latin typeface="Times New Roman" pitchFamily="18" charset="0"/>
                <a:cs typeface="Times New Roman" pitchFamily="18" charset="0"/>
              </a:rPr>
              <a:t>April 19: Lincoln calls for 75,000 volunteers from the states</a:t>
            </a:r>
          </a:p>
          <a:p>
            <a:pPr algn="ctr"/>
            <a:endParaRPr lang="en-US" sz="2400" b="1">
              <a:solidFill>
                <a:schemeClr val="bg1"/>
              </a:solidFill>
              <a:latin typeface="Times New Roman" pitchFamily="18" charset="0"/>
              <a:cs typeface="Times New Roman" pitchFamily="18" charset="0"/>
            </a:endParaRPr>
          </a:p>
          <a:p>
            <a:pPr algn="ctr"/>
            <a:r>
              <a:rPr lang="en-US" sz="2400" b="1">
                <a:solidFill>
                  <a:schemeClr val="bg1"/>
                </a:solidFill>
                <a:latin typeface="Times New Roman" pitchFamily="18" charset="0"/>
                <a:cs typeface="Times New Roman" pitchFamily="18" charset="0"/>
              </a:rPr>
              <a:t>May 3: Lincoln lifts the </a:t>
            </a:r>
            <a:r>
              <a:rPr lang="en-US" sz="2400" b="1" i="1">
                <a:solidFill>
                  <a:schemeClr val="bg1"/>
                </a:solidFill>
                <a:latin typeface="Times New Roman" pitchFamily="18" charset="0"/>
                <a:cs typeface="Times New Roman" pitchFamily="18" charset="0"/>
              </a:rPr>
              <a:t>writ of habeas </a:t>
            </a:r>
            <a:r>
              <a:rPr lang="en-US" sz="2400" b="1">
                <a:solidFill>
                  <a:schemeClr val="bg1"/>
                </a:solidFill>
                <a:latin typeface="Times New Roman" pitchFamily="18" charset="0"/>
                <a:cs typeface="Times New Roman" pitchFamily="18" charset="0"/>
              </a:rPr>
              <a:t>corpus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400BlackConfederate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016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07636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ailWorkers"/>
          <p:cNvPicPr>
            <a:picLocks noChangeAspect="1" noChangeArrowheads="1"/>
          </p:cNvPicPr>
          <p:nvPr/>
        </p:nvPicPr>
        <p:blipFill>
          <a:blip r:embed="rId3" cstate="print"/>
          <a:srcRect/>
          <a:stretch>
            <a:fillRect/>
          </a:stretch>
        </p:blipFill>
        <p:spPr bwMode="auto">
          <a:xfrm>
            <a:off x="-1930400" y="-1689100"/>
            <a:ext cx="13004800" cy="1023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Teamster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eneral-butler.jpg"/>
          <p:cNvPicPr>
            <a:picLocks noChangeAspect="1"/>
          </p:cNvPicPr>
          <p:nvPr/>
        </p:nvPicPr>
        <p:blipFill>
          <a:blip r:embed="rId2" cstate="print"/>
          <a:srcRect/>
          <a:stretch>
            <a:fillRect/>
          </a:stretch>
        </p:blipFill>
        <p:spPr bwMode="auto">
          <a:xfrm>
            <a:off x="0" y="0"/>
            <a:ext cx="4191000" cy="6858000"/>
          </a:xfrm>
          <a:prstGeom prst="rect">
            <a:avLst/>
          </a:prstGeom>
          <a:noFill/>
          <a:ln w="9525">
            <a:noFill/>
            <a:miter lim="800000"/>
            <a:headEnd/>
            <a:tailEnd/>
          </a:ln>
        </p:spPr>
      </p:pic>
      <p:sp>
        <p:nvSpPr>
          <p:cNvPr id="23555" name="TextBox 3"/>
          <p:cNvSpPr txBox="1">
            <a:spLocks noChangeArrowheads="1"/>
          </p:cNvSpPr>
          <p:nvPr/>
        </p:nvSpPr>
        <p:spPr bwMode="auto">
          <a:xfrm>
            <a:off x="0" y="0"/>
            <a:ext cx="4191000" cy="3810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General Benjamin Butler</a:t>
            </a:r>
          </a:p>
        </p:txBody>
      </p:sp>
      <p:sp>
        <p:nvSpPr>
          <p:cNvPr id="23556" name="TextBox 4"/>
          <p:cNvSpPr txBox="1">
            <a:spLocks noChangeArrowheads="1"/>
          </p:cNvSpPr>
          <p:nvPr/>
        </p:nvSpPr>
        <p:spPr bwMode="auto">
          <a:xfrm>
            <a:off x="5486400" y="3200400"/>
            <a:ext cx="2514600" cy="923925"/>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Frank Baker</a:t>
            </a:r>
          </a:p>
          <a:p>
            <a:r>
              <a:rPr lang="en-US" b="1">
                <a:latin typeface="Times New Roman" pitchFamily="18" charset="0"/>
                <a:cs typeface="Times New Roman" pitchFamily="18" charset="0"/>
              </a:rPr>
              <a:t>James Townsend Sheppard Mallory</a:t>
            </a:r>
          </a:p>
        </p:txBody>
      </p:sp>
      <p:pic>
        <p:nvPicPr>
          <p:cNvPr id="23557" name="Picture 6" descr="HD_MonroeContraband.preview.jpg"/>
          <p:cNvPicPr>
            <a:picLocks noChangeAspect="1"/>
          </p:cNvPicPr>
          <p:nvPr/>
        </p:nvPicPr>
        <p:blipFill>
          <a:blip r:embed="rId3" cstate="print"/>
          <a:srcRect/>
          <a:stretch>
            <a:fillRect/>
          </a:stretch>
        </p:blipFill>
        <p:spPr bwMode="auto">
          <a:xfrm>
            <a:off x="4267200" y="0"/>
            <a:ext cx="4876800" cy="2971800"/>
          </a:xfrm>
          <a:prstGeom prst="rect">
            <a:avLst/>
          </a:prstGeom>
          <a:noFill/>
          <a:ln w="9525">
            <a:noFill/>
            <a:miter lim="800000"/>
            <a:headEnd/>
            <a:tailEnd/>
          </a:ln>
        </p:spPr>
      </p:pic>
      <p:pic>
        <p:nvPicPr>
          <p:cNvPr id="23558" name="Picture 8" descr="freedomsfortress.gif"/>
          <p:cNvPicPr>
            <a:picLocks noChangeAspect="1"/>
          </p:cNvPicPr>
          <p:nvPr/>
        </p:nvPicPr>
        <p:blipFill>
          <a:blip r:embed="rId4" cstate="print"/>
          <a:srcRect/>
          <a:stretch>
            <a:fillRect/>
          </a:stretch>
        </p:blipFill>
        <p:spPr bwMode="auto">
          <a:xfrm>
            <a:off x="4267200" y="4400550"/>
            <a:ext cx="4876800" cy="2457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457200" y="381000"/>
            <a:ext cx="8229600" cy="624840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“I am informed,” said Major Carey, that three negroes belonging to Colonel Mallory have escaped within your lines.  I am Colonel Mallory’s agent and have charge of his property.  What do you mean to do with those negroes.”</a:t>
            </a:r>
          </a:p>
          <a:p>
            <a:r>
              <a:rPr lang="en-US" sz="2000" b="1">
                <a:latin typeface="Times New Roman" pitchFamily="18" charset="0"/>
                <a:cs typeface="Times New Roman" pitchFamily="18" charset="0"/>
              </a:rPr>
              <a:t>   “I intend to hold them,” said I.</a:t>
            </a:r>
          </a:p>
          <a:p>
            <a:r>
              <a:rPr lang="en-US" sz="2000" b="1">
                <a:latin typeface="Times New Roman" pitchFamily="18" charset="0"/>
                <a:cs typeface="Times New Roman" pitchFamily="18" charset="0"/>
              </a:rPr>
              <a:t>   “Do you mean, then, to set aside your constitutional obligation to return them?” </a:t>
            </a:r>
          </a:p>
          <a:p>
            <a:r>
              <a:rPr lang="en-US" sz="2000" b="1">
                <a:latin typeface="Times New Roman" pitchFamily="18" charset="0"/>
                <a:cs typeface="Times New Roman" pitchFamily="18" charset="0"/>
              </a:rPr>
              <a:t>   “I mean to take Virginia at her word, as declared in the ordinance of secession passed yesterday.  I am under no constitutional obligation to a foreign country, which Virginia now claims to be.”</a:t>
            </a:r>
          </a:p>
          <a:p>
            <a:r>
              <a:rPr lang="en-US" sz="2000" b="1">
                <a:latin typeface="Times New Roman" pitchFamily="18" charset="0"/>
                <a:cs typeface="Times New Roman" pitchFamily="18" charset="0"/>
              </a:rPr>
              <a:t>   “But you say we cannot secede,” he answered, “and so you cannot consistently detain the negroes.”</a:t>
            </a:r>
          </a:p>
          <a:p>
            <a:r>
              <a:rPr lang="en-US" sz="2000" b="1">
                <a:latin typeface="Times New Roman" pitchFamily="18" charset="0"/>
                <a:cs typeface="Times New Roman" pitchFamily="18" charset="0"/>
              </a:rPr>
              <a:t>   “But you say you have seceded, so you cannot consistently claim them.  I shall hold these negroes as contraband of war, since they are engaged in the construction of your battery and are claimed as your property.  </a:t>
            </a:r>
            <a:r>
              <a:rPr lang="en-US" sz="2000" b="1">
                <a:solidFill>
                  <a:srgbClr val="FF0000"/>
                </a:solidFill>
                <a:latin typeface="Times New Roman" pitchFamily="18" charset="0"/>
                <a:cs typeface="Times New Roman" pitchFamily="18" charset="0"/>
              </a:rPr>
              <a:t>The question is simply whether they shall be used for or against the Government of the United States.  </a:t>
            </a:r>
            <a:r>
              <a:rPr lang="en-US" sz="2000" b="1">
                <a:latin typeface="Times New Roman" pitchFamily="18" charset="0"/>
                <a:cs typeface="Times New Roman" pitchFamily="18" charset="0"/>
              </a:rPr>
              <a:t>Yet, though I greatly need the labor which has providentially come to my hands, if Colonel Mallory will come into the fort and take the oath of allegiance to the United States, he shall have his negroes, and I will endeavor to hire them from him.”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685800" y="2362200"/>
            <a:ext cx="8001000" cy="954088"/>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The question is simply whether they shall be used for or against the Government of the United States. </a:t>
            </a:r>
            <a:endParaRPr lang="en-US" sz="280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freedomsfortress.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AndrewJohnson.jpg"/>
          <p:cNvPicPr>
            <a:picLocks noChangeAspect="1"/>
          </p:cNvPicPr>
          <p:nvPr/>
        </p:nvPicPr>
        <p:blipFill>
          <a:blip r:embed="rId2" cstate="print"/>
          <a:srcRect/>
          <a:stretch>
            <a:fillRect/>
          </a:stretch>
        </p:blipFill>
        <p:spPr bwMode="auto">
          <a:xfrm>
            <a:off x="0" y="0"/>
            <a:ext cx="5181600" cy="6858000"/>
          </a:xfrm>
          <a:prstGeom prst="rect">
            <a:avLst/>
          </a:prstGeom>
          <a:noFill/>
          <a:ln w="9525">
            <a:noFill/>
            <a:miter lim="800000"/>
            <a:headEnd/>
            <a:tailEnd/>
          </a:ln>
        </p:spPr>
      </p:pic>
      <p:sp>
        <p:nvSpPr>
          <p:cNvPr id="27651" name="TextBox 2"/>
          <p:cNvSpPr txBox="1">
            <a:spLocks noChangeArrowheads="1"/>
          </p:cNvSpPr>
          <p:nvPr/>
        </p:nvSpPr>
        <p:spPr bwMode="auto">
          <a:xfrm>
            <a:off x="5654675" y="2362200"/>
            <a:ext cx="2784475" cy="1384300"/>
          </a:xfrm>
          <a:prstGeom prst="rect">
            <a:avLst/>
          </a:prstGeom>
          <a:noFill/>
          <a:ln w="9525">
            <a:noFill/>
            <a:miter lim="800000"/>
            <a:headEnd/>
            <a:tailEnd/>
          </a:ln>
        </p:spPr>
        <p:txBody>
          <a:bodyPr wrap="none">
            <a:spAutoFit/>
          </a:bodyPr>
          <a:lstStyle/>
          <a:p>
            <a:pPr algn="ctr"/>
            <a:r>
              <a:rPr lang="en-US" sz="2800" b="1">
                <a:latin typeface="Times New Roman" pitchFamily="18" charset="0"/>
                <a:cs typeface="Times New Roman" pitchFamily="18" charset="0"/>
              </a:rPr>
              <a:t>Senator</a:t>
            </a:r>
          </a:p>
          <a:p>
            <a:pPr algn="ctr"/>
            <a:r>
              <a:rPr lang="en-US" sz="2800" b="1">
                <a:latin typeface="Times New Roman" pitchFamily="18" charset="0"/>
                <a:cs typeface="Times New Roman" pitchFamily="18" charset="0"/>
              </a:rPr>
              <a:t>Andrew Johnson</a:t>
            </a:r>
          </a:p>
          <a:p>
            <a:pPr algn="ctr"/>
            <a:r>
              <a:rPr lang="en-US" sz="2800" b="1">
                <a:latin typeface="Times New Roman" pitchFamily="18" charset="0"/>
                <a:cs typeface="Times New Roman" pitchFamily="18" charset="0"/>
              </a:rPr>
              <a:t>(D) Tennessee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01159v.jpg"/>
          <p:cNvPicPr>
            <a:picLocks noChangeAspect="1"/>
          </p:cNvPicPr>
          <p:nvPr/>
        </p:nvPicPr>
        <p:blipFill>
          <a:blip r:embed="rId2" cstate="print"/>
          <a:srcRect/>
          <a:stretch>
            <a:fillRect/>
          </a:stretch>
        </p:blipFill>
        <p:spPr bwMode="auto">
          <a:xfrm>
            <a:off x="-1524000" y="-1600200"/>
            <a:ext cx="6319838" cy="8991600"/>
          </a:xfrm>
          <a:prstGeom prst="rect">
            <a:avLst/>
          </a:prstGeom>
          <a:noFill/>
          <a:ln w="9525">
            <a:noFill/>
            <a:miter lim="800000"/>
            <a:headEnd/>
            <a:tailEnd/>
          </a:ln>
        </p:spPr>
      </p:pic>
      <p:sp>
        <p:nvSpPr>
          <p:cNvPr id="28675" name="TextBox 2"/>
          <p:cNvSpPr txBox="1">
            <a:spLocks noChangeArrowheads="1"/>
          </p:cNvSpPr>
          <p:nvPr/>
        </p:nvSpPr>
        <p:spPr bwMode="auto">
          <a:xfrm>
            <a:off x="5486400" y="1905000"/>
            <a:ext cx="3048000" cy="1384300"/>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 Representative</a:t>
            </a:r>
          </a:p>
          <a:p>
            <a:pPr algn="ctr"/>
            <a:r>
              <a:rPr lang="en-US" sz="2800" b="1">
                <a:latin typeface="Times New Roman" pitchFamily="18" charset="0"/>
                <a:cs typeface="Times New Roman" pitchFamily="18" charset="0"/>
              </a:rPr>
              <a:t>John J. Crittenden</a:t>
            </a:r>
          </a:p>
          <a:p>
            <a:pPr algn="ctr"/>
            <a:r>
              <a:rPr lang="en-US" sz="2800" b="1">
                <a:latin typeface="Times New Roman" pitchFamily="18" charset="0"/>
                <a:cs typeface="Times New Roman" pitchFamily="18" charset="0"/>
              </a:rPr>
              <a:t>(U) Kentucky</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04800" y="2209800"/>
            <a:ext cx="8458200" cy="1570038"/>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US Congress passes resolutions stating the “Object of the War”: “…to maintain the supremacy of the Constitution and to preserve the Union and not to overthrow or interfere with the institutions of the states.”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304800" y="2209800"/>
            <a:ext cx="8458200" cy="1384300"/>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Senator Lyman Trumbull introduced a bill (S. No. 25) to confiscate property used for insurrectionary purposes.</a:t>
            </a:r>
          </a:p>
        </p:txBody>
      </p:sp>
      <p:sp>
        <p:nvSpPr>
          <p:cNvPr id="30723" name="TextBox 1"/>
          <p:cNvSpPr txBox="1">
            <a:spLocks noChangeArrowheads="1"/>
          </p:cNvSpPr>
          <p:nvPr/>
        </p:nvSpPr>
        <p:spPr bwMode="auto">
          <a:xfrm>
            <a:off x="0" y="1219200"/>
            <a:ext cx="9144000" cy="523875"/>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July 15, 1861</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07636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099" name="Picture 1" descr="2.7_LincolnStanding.jpg"/>
          <p:cNvPicPr>
            <a:picLocks noChangeAspect="1"/>
          </p:cNvPicPr>
          <p:nvPr/>
        </p:nvPicPr>
        <p:blipFill>
          <a:blip r:embed="rId3" cstate="print"/>
          <a:srcRect/>
          <a:stretch>
            <a:fillRect/>
          </a:stretch>
        </p:blipFill>
        <p:spPr bwMode="auto">
          <a:xfrm>
            <a:off x="2362200" y="533400"/>
            <a:ext cx="4267200" cy="57388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Trumbull.jpg"/>
          <p:cNvPicPr>
            <a:picLocks noChangeAspect="1"/>
          </p:cNvPicPr>
          <p:nvPr/>
        </p:nvPicPr>
        <p:blipFill>
          <a:blip r:embed="rId2" cstate="print"/>
          <a:srcRect/>
          <a:stretch>
            <a:fillRect/>
          </a:stretch>
        </p:blipFill>
        <p:spPr bwMode="auto">
          <a:xfrm>
            <a:off x="0" y="0"/>
            <a:ext cx="4495800" cy="6858000"/>
          </a:xfrm>
          <a:prstGeom prst="rect">
            <a:avLst/>
          </a:prstGeom>
          <a:noFill/>
          <a:ln w="9525">
            <a:noFill/>
            <a:miter lim="800000"/>
            <a:headEnd/>
            <a:tailEnd/>
          </a:ln>
        </p:spPr>
      </p:pic>
      <p:sp>
        <p:nvSpPr>
          <p:cNvPr id="31747" name="TextBox 4"/>
          <p:cNvSpPr txBox="1">
            <a:spLocks noChangeArrowheads="1"/>
          </p:cNvSpPr>
          <p:nvPr/>
        </p:nvSpPr>
        <p:spPr bwMode="auto">
          <a:xfrm>
            <a:off x="5410200" y="5473700"/>
            <a:ext cx="2816225" cy="1384300"/>
          </a:xfrm>
          <a:prstGeom prst="rect">
            <a:avLst/>
          </a:prstGeom>
          <a:noFill/>
          <a:ln w="9525">
            <a:noFill/>
            <a:miter lim="800000"/>
            <a:headEnd/>
            <a:tailEnd/>
          </a:ln>
        </p:spPr>
        <p:txBody>
          <a:bodyPr wrap="none">
            <a:spAutoFit/>
          </a:bodyPr>
          <a:lstStyle/>
          <a:p>
            <a:pPr algn="ctr"/>
            <a:r>
              <a:rPr lang="en-US" sz="2800" b="1">
                <a:latin typeface="Times New Roman" pitchFamily="18" charset="0"/>
                <a:cs typeface="Times New Roman" pitchFamily="18" charset="0"/>
              </a:rPr>
              <a:t>Senator</a:t>
            </a:r>
          </a:p>
          <a:p>
            <a:pPr algn="ctr"/>
            <a:r>
              <a:rPr lang="en-US" sz="2800" b="1">
                <a:latin typeface="Times New Roman" pitchFamily="18" charset="0"/>
                <a:cs typeface="Times New Roman" pitchFamily="18" charset="0"/>
              </a:rPr>
              <a:t>Lyman Trumbull</a:t>
            </a:r>
          </a:p>
          <a:p>
            <a:pPr algn="ctr"/>
            <a:r>
              <a:rPr lang="en-US" sz="2800" b="1">
                <a:latin typeface="Times New Roman" pitchFamily="18" charset="0"/>
                <a:cs typeface="Times New Roman" pitchFamily="18" charset="0"/>
              </a:rPr>
              <a:t>(R) Illinois</a:t>
            </a:r>
          </a:p>
        </p:txBody>
      </p:sp>
      <p:sp>
        <p:nvSpPr>
          <p:cNvPr id="31748" name="TextBox 1"/>
          <p:cNvSpPr txBox="1">
            <a:spLocks noChangeArrowheads="1"/>
          </p:cNvSpPr>
          <p:nvPr/>
        </p:nvSpPr>
        <p:spPr bwMode="auto">
          <a:xfrm>
            <a:off x="4724400" y="381000"/>
            <a:ext cx="4114800" cy="526256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 understand that negroes were in the fight that recently occurred [1</a:t>
            </a:r>
            <a:r>
              <a:rPr lang="en-US" sz="2800" b="1" baseline="30000">
                <a:latin typeface="Times New Roman" pitchFamily="18" charset="0"/>
                <a:cs typeface="Times New Roman" pitchFamily="18" charset="0"/>
              </a:rPr>
              <a:t>st</a:t>
            </a:r>
            <a:r>
              <a:rPr lang="en-US" sz="2800" b="1">
                <a:latin typeface="Times New Roman" pitchFamily="18" charset="0"/>
                <a:cs typeface="Times New Roman" pitchFamily="18" charset="0"/>
              </a:rPr>
              <a:t> Battle of Bull Run].  I take it that negroes who are used to destroy the Union, and shoot down the Union men with the consent of traitorous masters, ought not to have them restored to them.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JohnBreckenridge.jpg"/>
          <p:cNvPicPr>
            <a:picLocks noChangeAspect="1"/>
          </p:cNvPicPr>
          <p:nvPr/>
        </p:nvPicPr>
        <p:blipFill>
          <a:blip r:embed="rId2" cstate="print"/>
          <a:srcRect/>
          <a:stretch>
            <a:fillRect/>
          </a:stretch>
        </p:blipFill>
        <p:spPr bwMode="auto">
          <a:xfrm>
            <a:off x="3927475" y="0"/>
            <a:ext cx="5216525" cy="6858000"/>
          </a:xfrm>
          <a:prstGeom prst="rect">
            <a:avLst/>
          </a:prstGeom>
          <a:noFill/>
          <a:ln w="9525">
            <a:noFill/>
            <a:miter lim="800000"/>
            <a:headEnd/>
            <a:tailEnd/>
          </a:ln>
        </p:spPr>
      </p:pic>
      <p:sp>
        <p:nvSpPr>
          <p:cNvPr id="32771" name="TextBox 2"/>
          <p:cNvSpPr txBox="1">
            <a:spLocks noChangeArrowheads="1"/>
          </p:cNvSpPr>
          <p:nvPr/>
        </p:nvSpPr>
        <p:spPr bwMode="auto">
          <a:xfrm>
            <a:off x="0" y="5181600"/>
            <a:ext cx="3927475" cy="1384300"/>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Senator</a:t>
            </a:r>
          </a:p>
          <a:p>
            <a:pPr algn="ctr"/>
            <a:r>
              <a:rPr lang="en-US" sz="2800" b="1">
                <a:latin typeface="Times New Roman" pitchFamily="18" charset="0"/>
                <a:cs typeface="Times New Roman" pitchFamily="18" charset="0"/>
              </a:rPr>
              <a:t>John Breckenridge</a:t>
            </a:r>
          </a:p>
          <a:p>
            <a:pPr algn="ctr"/>
            <a:r>
              <a:rPr lang="en-US" sz="2800" b="1">
                <a:latin typeface="Times New Roman" pitchFamily="18" charset="0"/>
                <a:cs typeface="Times New Roman" pitchFamily="18" charset="0"/>
              </a:rPr>
              <a:t>(U) Kentucky</a:t>
            </a:r>
          </a:p>
        </p:txBody>
      </p:sp>
      <p:sp>
        <p:nvSpPr>
          <p:cNvPr id="32772" name="TextBox 1"/>
          <p:cNvSpPr txBox="1">
            <a:spLocks noChangeArrowheads="1"/>
          </p:cNvSpPr>
          <p:nvPr/>
        </p:nvSpPr>
        <p:spPr bwMode="auto">
          <a:xfrm>
            <a:off x="274638" y="228600"/>
            <a:ext cx="3581400" cy="4832350"/>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In my opinion, the amendment will be one of a series which will amount, before we are done with it – if, unhappily, we have no settlement and adjustment soon – to a general confiscation of all property, and a losing of all bonds.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01159v.jpg"/>
          <p:cNvPicPr>
            <a:picLocks noChangeAspect="1"/>
          </p:cNvPicPr>
          <p:nvPr/>
        </p:nvPicPr>
        <p:blipFill>
          <a:blip r:embed="rId2" cstate="print"/>
          <a:srcRect/>
          <a:stretch>
            <a:fillRect/>
          </a:stretch>
        </p:blipFill>
        <p:spPr bwMode="auto">
          <a:xfrm>
            <a:off x="-1524000" y="-1600200"/>
            <a:ext cx="6319838" cy="8991600"/>
          </a:xfrm>
          <a:prstGeom prst="rect">
            <a:avLst/>
          </a:prstGeom>
          <a:noFill/>
          <a:ln w="9525">
            <a:noFill/>
            <a:miter lim="800000"/>
            <a:headEnd/>
            <a:tailEnd/>
          </a:ln>
        </p:spPr>
      </p:pic>
      <p:sp>
        <p:nvSpPr>
          <p:cNvPr id="33795" name="TextBox 2"/>
          <p:cNvSpPr txBox="1">
            <a:spLocks noChangeArrowheads="1"/>
          </p:cNvSpPr>
          <p:nvPr/>
        </p:nvSpPr>
        <p:spPr bwMode="auto">
          <a:xfrm>
            <a:off x="5486400" y="5181600"/>
            <a:ext cx="3048000" cy="1384300"/>
          </a:xfrm>
          <a:prstGeom prst="rect">
            <a:avLst/>
          </a:prstGeom>
          <a:noFill/>
          <a:ln w="9525">
            <a:noFill/>
            <a:miter lim="800000"/>
            <a:headEnd/>
            <a:tailEnd/>
          </a:ln>
        </p:spPr>
        <p:txBody>
          <a:bodyPr>
            <a:spAutoFit/>
          </a:bodyPr>
          <a:lstStyle/>
          <a:p>
            <a:pPr algn="ctr"/>
            <a:r>
              <a:rPr lang="en-US" sz="2800" b="1">
                <a:latin typeface="Calibri" pitchFamily="34" charset="0"/>
              </a:rPr>
              <a:t> </a:t>
            </a:r>
            <a:r>
              <a:rPr lang="en-US" sz="2800" b="1">
                <a:latin typeface="Times New Roman" pitchFamily="18" charset="0"/>
                <a:cs typeface="Times New Roman" pitchFamily="18" charset="0"/>
              </a:rPr>
              <a:t>Representative</a:t>
            </a:r>
          </a:p>
          <a:p>
            <a:pPr algn="ctr"/>
            <a:r>
              <a:rPr lang="en-US" sz="2800" b="1">
                <a:latin typeface="Times New Roman" pitchFamily="18" charset="0"/>
                <a:cs typeface="Times New Roman" pitchFamily="18" charset="0"/>
              </a:rPr>
              <a:t>John J. Crittenden</a:t>
            </a:r>
          </a:p>
          <a:p>
            <a:pPr algn="ctr"/>
            <a:r>
              <a:rPr lang="en-US" sz="2800" b="1">
                <a:latin typeface="Times New Roman" pitchFamily="18" charset="0"/>
                <a:cs typeface="Times New Roman" pitchFamily="18" charset="0"/>
              </a:rPr>
              <a:t>(U) Kentucky</a:t>
            </a:r>
          </a:p>
        </p:txBody>
      </p:sp>
      <p:sp>
        <p:nvSpPr>
          <p:cNvPr id="33796" name="TextBox 1"/>
          <p:cNvSpPr txBox="1">
            <a:spLocks noChangeArrowheads="1"/>
          </p:cNvSpPr>
          <p:nvPr/>
        </p:nvSpPr>
        <p:spPr bwMode="auto">
          <a:xfrm>
            <a:off x="4953000" y="533400"/>
            <a:ext cx="4038600" cy="41544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You cannot make a general law that regulates slavery, that shall regulate the rights of masters  or the rights of the servant in a State in this Union, in time of peace…  Now I ask my friend is this bill not getting around that, making use of the state of war, of a state of things that highly excites us all?</a:t>
            </a: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mrlincolnandfriends.org/upload/kellogg_william_bar_med.jpg"/>
          <p:cNvPicPr>
            <a:picLocks noChangeAspect="1" noChangeArrowheads="1"/>
          </p:cNvPicPr>
          <p:nvPr/>
        </p:nvPicPr>
        <p:blipFill>
          <a:blip r:embed="rId2" cstate="print"/>
          <a:srcRect/>
          <a:stretch>
            <a:fillRect/>
          </a:stretch>
        </p:blipFill>
        <p:spPr bwMode="auto">
          <a:xfrm>
            <a:off x="4343400" y="-33338"/>
            <a:ext cx="4797425" cy="6891338"/>
          </a:xfrm>
          <a:prstGeom prst="rect">
            <a:avLst/>
          </a:prstGeom>
          <a:noFill/>
          <a:ln w="9525">
            <a:noFill/>
            <a:miter lim="800000"/>
            <a:headEnd/>
            <a:tailEnd/>
          </a:ln>
        </p:spPr>
      </p:pic>
      <p:sp>
        <p:nvSpPr>
          <p:cNvPr id="34819" name="TextBox 2"/>
          <p:cNvSpPr txBox="1">
            <a:spLocks noChangeArrowheads="1"/>
          </p:cNvSpPr>
          <p:nvPr/>
        </p:nvSpPr>
        <p:spPr bwMode="auto">
          <a:xfrm>
            <a:off x="727075" y="5181600"/>
            <a:ext cx="2678113" cy="1384300"/>
          </a:xfrm>
          <a:prstGeom prst="rect">
            <a:avLst/>
          </a:prstGeom>
          <a:noFill/>
          <a:ln w="9525">
            <a:noFill/>
            <a:miter lim="800000"/>
            <a:headEnd/>
            <a:tailEnd/>
          </a:ln>
        </p:spPr>
        <p:txBody>
          <a:bodyPr wrap="none">
            <a:spAutoFit/>
          </a:bodyPr>
          <a:lstStyle/>
          <a:p>
            <a:pPr algn="ctr"/>
            <a:r>
              <a:rPr lang="en-US" sz="2800" b="1">
                <a:latin typeface="Times New Roman" pitchFamily="18" charset="0"/>
                <a:cs typeface="Times New Roman" pitchFamily="18" charset="0"/>
              </a:rPr>
              <a:t>Representative</a:t>
            </a:r>
          </a:p>
          <a:p>
            <a:pPr algn="ctr"/>
            <a:r>
              <a:rPr lang="en-US" sz="2800" b="1">
                <a:latin typeface="Times New Roman" pitchFamily="18" charset="0"/>
                <a:cs typeface="Times New Roman" pitchFamily="18" charset="0"/>
              </a:rPr>
              <a:t>William Kellogg</a:t>
            </a:r>
          </a:p>
          <a:p>
            <a:pPr algn="ctr"/>
            <a:r>
              <a:rPr lang="en-US" sz="2800" b="1">
                <a:latin typeface="Times New Roman" pitchFamily="18" charset="0"/>
                <a:cs typeface="Times New Roman" pitchFamily="18" charset="0"/>
              </a:rPr>
              <a:t>(R) Illinois</a:t>
            </a:r>
          </a:p>
        </p:txBody>
      </p:sp>
      <p:sp>
        <p:nvSpPr>
          <p:cNvPr id="34820" name="TextBox 1"/>
          <p:cNvSpPr txBox="1">
            <a:spLocks noChangeArrowheads="1"/>
          </p:cNvSpPr>
          <p:nvPr/>
        </p:nvSpPr>
        <p:spPr bwMode="auto">
          <a:xfrm>
            <a:off x="533400" y="1143000"/>
            <a:ext cx="3581400" cy="354012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 have endeavored by my amendment so to modify the bill that shall be understood by the country as not affecting the institution of slavery in the States.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838200" y="533400"/>
            <a:ext cx="7772400" cy="1371600"/>
          </a:xfrm>
        </p:spPr>
        <p:txBody>
          <a:bodyPr/>
          <a:lstStyle/>
          <a:p>
            <a:pPr eaLnBrk="1" hangingPunct="1"/>
            <a:r>
              <a:rPr lang="en-US" sz="4800" b="1" smtClean="0">
                <a:latin typeface="Times New Roman" pitchFamily="18" charset="0"/>
                <a:ea typeface="ＭＳ Ｐゴシック" pitchFamily="34" charset="-128"/>
                <a:cs typeface="Times New Roman" pitchFamily="18" charset="0"/>
              </a:rPr>
              <a:t>First Confiscation Act</a:t>
            </a:r>
          </a:p>
        </p:txBody>
      </p:sp>
      <p:sp>
        <p:nvSpPr>
          <p:cNvPr id="114691" name="Rectangle 3"/>
          <p:cNvSpPr>
            <a:spLocks noGrp="1" noChangeArrowheads="1"/>
          </p:cNvSpPr>
          <p:nvPr>
            <p:ph type="subTitle" idx="4294967295"/>
          </p:nvPr>
        </p:nvSpPr>
        <p:spPr>
          <a:xfrm>
            <a:off x="685800" y="2057400"/>
            <a:ext cx="7848600" cy="3962400"/>
          </a:xfrm>
        </p:spPr>
        <p:txBody>
          <a:bodyPr rtlCol="0">
            <a:normAutofit fontScale="47500" lnSpcReduction="20000"/>
          </a:bodyPr>
          <a:lstStyle/>
          <a:p>
            <a:pPr marL="0" indent="0" eaLnBrk="1" fontAlgn="auto" hangingPunct="1">
              <a:spcAft>
                <a:spcPts val="0"/>
              </a:spcAft>
              <a:buFont typeface="Arial" pitchFamily="34" charset="0"/>
              <a:buNone/>
              <a:defRPr/>
            </a:pPr>
            <a:r>
              <a:rPr lang="en-US" sz="3800" b="1" dirty="0" smtClean="0">
                <a:latin typeface="Times New Roman" pitchFamily="18" charset="0"/>
                <a:cs typeface="Times New Roman" pitchFamily="18" charset="0"/>
              </a:rPr>
              <a:t>SEC. 4. </a:t>
            </a:r>
            <a:r>
              <a:rPr lang="en-US" sz="3800" b="1" i="1" dirty="0" smtClean="0">
                <a:latin typeface="Times New Roman" pitchFamily="18" charset="0"/>
                <a:cs typeface="Times New Roman" pitchFamily="18" charset="0"/>
              </a:rPr>
              <a:t>And be it further enacted</a:t>
            </a:r>
            <a:r>
              <a:rPr lang="en-US" sz="3800" b="1" dirty="0" smtClean="0">
                <a:latin typeface="Times New Roman" pitchFamily="18" charset="0"/>
                <a:cs typeface="Times New Roman" pitchFamily="18" charset="0"/>
              </a:rPr>
              <a:t>, That whenever hereafter, during the present insurrection against the Government of the United States, any person claimed to be held to labor or service under the law of any State, shall be required or permitted by the person to whom such labor or service is claimed to be due, or by the lawful agent of such person, to take up arms against the United States, or shall be required or permitted by the person to whom such labor or service is claimed to be due, or his lawful agent, </a:t>
            </a:r>
            <a:r>
              <a:rPr lang="en-US" sz="3800" b="1" dirty="0" smtClean="0">
                <a:solidFill>
                  <a:srgbClr val="FF0000"/>
                </a:solidFill>
                <a:latin typeface="Times New Roman" pitchFamily="18" charset="0"/>
                <a:cs typeface="Times New Roman" pitchFamily="18" charset="0"/>
              </a:rPr>
              <a:t>to work or to be employed in or upon any fort, navy yard, dock, armory, ship, entrenchment, or in any military or naval service whatsoever, against the Government and lawful authority of the United States, then, and in every such case, the person to whom such labor or service is claimed to be due shall forfeit his claim to such labor, any law of the State or of the United States to the contrary notwithstanding.</a:t>
            </a:r>
            <a:r>
              <a:rPr lang="en-US" sz="3800" b="1" dirty="0" smtClean="0">
                <a:latin typeface="Times New Roman" pitchFamily="18" charset="0"/>
                <a:cs typeface="Times New Roman" pitchFamily="18" charset="0"/>
              </a:rPr>
              <a:t> And whenever thereafter the person claiming such labor or service shall seek to enforce his claim, it shall be a full and sufficient answer to such claim that the person whose service or labor is claimed had been employed in hostile service against the Government of the United States, contrary to the provisions of this act.</a:t>
            </a:r>
          </a:p>
          <a:p>
            <a:pPr marL="0" indent="0" eaLnBrk="1" fontAlgn="auto" hangingPunct="1">
              <a:spcAft>
                <a:spcPts val="0"/>
              </a:spcAft>
              <a:buFont typeface="Arial" pitchFamily="34" charset="0"/>
              <a:buNone/>
              <a:defRPr/>
            </a:pPr>
            <a:endParaRPr lang="en-US" dirty="0"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838200" y="533400"/>
            <a:ext cx="7772400" cy="1371600"/>
          </a:xfrm>
        </p:spPr>
        <p:txBody>
          <a:bodyPr/>
          <a:lstStyle/>
          <a:p>
            <a:pPr eaLnBrk="1" hangingPunct="1"/>
            <a:r>
              <a:rPr lang="en-US" sz="4800" b="1" smtClean="0">
                <a:latin typeface="Times New Roman" pitchFamily="18" charset="0"/>
                <a:ea typeface="ＭＳ Ｐゴシック" pitchFamily="34" charset="-128"/>
                <a:cs typeface="Times New Roman" pitchFamily="18" charset="0"/>
              </a:rPr>
              <a:t>First Confiscation Act</a:t>
            </a:r>
          </a:p>
        </p:txBody>
      </p:sp>
      <p:sp>
        <p:nvSpPr>
          <p:cNvPr id="114691" name="Rectangle 3"/>
          <p:cNvSpPr>
            <a:spLocks noGrp="1" noChangeArrowheads="1"/>
          </p:cNvSpPr>
          <p:nvPr>
            <p:ph type="subTitle" idx="4294967295"/>
          </p:nvPr>
        </p:nvSpPr>
        <p:spPr>
          <a:xfrm>
            <a:off x="1447800" y="2057400"/>
            <a:ext cx="6400800" cy="3962400"/>
          </a:xfrm>
          <a:ln>
            <a:solidFill>
              <a:schemeClr val="accent1"/>
            </a:solidFill>
          </a:ln>
        </p:spPr>
        <p:txBody>
          <a:bodyPr rtlCol="0">
            <a:normAutofit fontScale="70000" lnSpcReduction="20000"/>
          </a:bodyPr>
          <a:lstStyle/>
          <a:p>
            <a:pPr marL="0" indent="0" eaLnBrk="1" fontAlgn="auto" hangingPunct="1">
              <a:spcAft>
                <a:spcPts val="0"/>
              </a:spcAft>
              <a:buFont typeface="Arial" pitchFamily="34" charset="0"/>
              <a:buNone/>
              <a:defRPr/>
            </a:pPr>
            <a:r>
              <a:rPr lang="en-US" sz="3400" b="1" dirty="0" smtClean="0">
                <a:latin typeface="Times New Roman" pitchFamily="18" charset="0"/>
                <a:cs typeface="Times New Roman" pitchFamily="18" charset="0"/>
              </a:rPr>
              <a:t>SEC. 4. …</a:t>
            </a:r>
          </a:p>
          <a:p>
            <a:pPr marL="0" indent="0" eaLnBrk="1" fontAlgn="auto" hangingPunct="1">
              <a:spcAft>
                <a:spcPts val="0"/>
              </a:spcAft>
              <a:buFont typeface="Arial" pitchFamily="34" charset="0"/>
              <a:buNone/>
              <a:defRPr/>
            </a:pPr>
            <a:endParaRPr lang="en-US" sz="3400" b="1" dirty="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3400" b="1" dirty="0" smtClean="0">
                <a:latin typeface="Times New Roman" pitchFamily="18" charset="0"/>
                <a:cs typeface="Times New Roman" pitchFamily="18" charset="0"/>
              </a:rPr>
              <a:t>to work or to be employed in or upon any fort, navy yard, dock, armory, ship, entrenchment, or in any military or naval service whatsoever, against the Government and lawful authority of the United States, then, and in every such case, the person to whom such labor or service is claimed to be due shall forfeit his claim to such labor, any law of the State or of the United States to the contrary notwithstanding. </a:t>
            </a:r>
          </a:p>
          <a:p>
            <a:pPr marL="0" indent="0" eaLnBrk="1" fontAlgn="auto" hangingPunct="1">
              <a:spcAft>
                <a:spcPts val="0"/>
              </a:spcAft>
              <a:buFont typeface="Arial" pitchFamily="34" charset="0"/>
              <a:buNone/>
              <a:defRPr/>
            </a:pPr>
            <a:endParaRPr lang="en-US" dirty="0"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4724400" y="87313"/>
            <a:ext cx="4114800" cy="6770687"/>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It is vain and idle for the Government to carry on this war, or hope to maintain its existence against rebellious force, without employing all the rights and powers of war. As has been said, the right to deprive the rebels of their property in slaves and slave labor is as clear and absolute as the right to take forage from the field, or cotton from the warehouse, or powder and arms from the magazine.</a:t>
            </a:r>
          </a:p>
          <a:p>
            <a:endParaRPr lang="en-US" sz="2000" b="1">
              <a:latin typeface="Times New Roman" pitchFamily="18" charset="0"/>
              <a:cs typeface="Times New Roman" pitchFamily="18" charset="0"/>
            </a:endParaRPr>
          </a:p>
          <a:p>
            <a:endParaRPr lang="en-US" sz="2000" b="1">
              <a:latin typeface="Times New Roman" pitchFamily="18" charset="0"/>
              <a:cs typeface="Times New Roman" pitchFamily="18" charset="0"/>
            </a:endParaRPr>
          </a:p>
          <a:p>
            <a:pPr algn="ctr"/>
            <a:r>
              <a:rPr lang="en-US" sz="2000" b="1">
                <a:latin typeface="Times New Roman" pitchFamily="18" charset="0"/>
                <a:cs typeface="Times New Roman" pitchFamily="18" charset="0"/>
              </a:rPr>
              <a:t>Simon Cameron, Secretary of War</a:t>
            </a:r>
          </a:p>
          <a:p>
            <a:pPr algn="ctr"/>
            <a:r>
              <a:rPr lang="en-US" sz="2000" b="1">
                <a:latin typeface="Times New Roman" pitchFamily="18" charset="0"/>
                <a:cs typeface="Times New Roman" pitchFamily="18" charset="0"/>
              </a:rPr>
              <a:t>December 1861</a:t>
            </a:r>
            <a:r>
              <a:rPr lang="en-US">
                <a:latin typeface="Times New Roman" pitchFamily="18" charset="0"/>
                <a:cs typeface="Times New Roman" pitchFamily="18" charset="0"/>
              </a:rPr>
              <a:t> </a:t>
            </a:r>
          </a:p>
          <a:p>
            <a:endParaRPr lang="en-US"/>
          </a:p>
        </p:txBody>
      </p:sp>
      <p:pic>
        <p:nvPicPr>
          <p:cNvPr id="37891" name="Picture 2" descr="http://image2.findagrave.com/photos250/photos/2006/334/2876_116500488253.jpg"/>
          <p:cNvPicPr>
            <a:picLocks noChangeAspect="1" noChangeArrowheads="1"/>
          </p:cNvPicPr>
          <p:nvPr/>
        </p:nvPicPr>
        <p:blipFill>
          <a:blip r:embed="rId2" cstate="print"/>
          <a:srcRect/>
          <a:stretch>
            <a:fillRect/>
          </a:stretch>
        </p:blipFill>
        <p:spPr bwMode="auto">
          <a:xfrm>
            <a:off x="0" y="0"/>
            <a:ext cx="4419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457200" y="698500"/>
            <a:ext cx="8305800" cy="5202238"/>
          </a:xfrm>
          <a:prstGeom prst="rect">
            <a:avLst/>
          </a:prstGeom>
          <a:noFill/>
          <a:ln w="9525">
            <a:noFill/>
            <a:miter lim="800000"/>
            <a:headEnd/>
            <a:tailEnd/>
          </a:ln>
        </p:spPr>
        <p:txBody>
          <a:bodyPr anchor="ctr">
            <a:spAutoFit/>
          </a:bodyPr>
          <a:lstStyle/>
          <a:p>
            <a:pPr eaLnBrk="0" hangingPunct="0"/>
            <a:r>
              <a:rPr lang="en-US" sz="2800" b="1" i="1">
                <a:latin typeface="Myriad Pro" pitchFamily="34" charset="0"/>
              </a:rPr>
              <a:t>If it shall be found that the men who have been held by Rebels as Slaves, are capable of bearing arms and performing efficient Military service, it is the right, and may become the duty, of this Government to arm and equip them, and employ their services against the Rebels, under proper Military regulations, discipline, and command.</a:t>
            </a:r>
          </a:p>
          <a:p>
            <a:pPr eaLnBrk="0" hangingPunct="0"/>
            <a:endParaRPr lang="en-US" sz="2800" b="1" i="1">
              <a:latin typeface="Myriad Pro" pitchFamily="34" charset="0"/>
            </a:endParaRPr>
          </a:p>
          <a:p>
            <a:pPr eaLnBrk="0" hangingPunct="0"/>
            <a:endParaRPr lang="en-US" sz="2400" b="1"/>
          </a:p>
          <a:p>
            <a:pPr algn="ctr" eaLnBrk="0" hangingPunct="0"/>
            <a:r>
              <a:rPr lang="en-US" sz="2800" b="1" i="1">
                <a:latin typeface="Myriad Pro" pitchFamily="34" charset="0"/>
              </a:rPr>
              <a:t>Simon Cameron, Secretary of War, </a:t>
            </a:r>
          </a:p>
          <a:p>
            <a:pPr algn="ctr" eaLnBrk="0" hangingPunct="0"/>
            <a:r>
              <a:rPr lang="en-US" sz="2800" b="1" i="1">
                <a:latin typeface="Myriad Pro" pitchFamily="34" charset="0"/>
              </a:rPr>
              <a:t>December 1, 1861</a:t>
            </a:r>
            <a:endParaRPr lang="en-US" sz="28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2.7_LincolnStanding.jpg"/>
          <p:cNvPicPr>
            <a:picLocks noChangeAspect="1"/>
          </p:cNvPicPr>
          <p:nvPr/>
        </p:nvPicPr>
        <p:blipFill>
          <a:blip r:embed="rId3" cstate="print"/>
          <a:srcRect/>
          <a:stretch>
            <a:fillRect/>
          </a:stretch>
        </p:blipFill>
        <p:spPr bwMode="auto">
          <a:xfrm>
            <a:off x="4800600" y="381000"/>
            <a:ext cx="4343400" cy="5715000"/>
          </a:xfrm>
          <a:prstGeom prst="rect">
            <a:avLst/>
          </a:prstGeom>
          <a:noFill/>
          <a:ln w="9525">
            <a:noFill/>
            <a:miter lim="800000"/>
            <a:headEnd/>
            <a:tailEnd/>
          </a:ln>
        </p:spPr>
      </p:pic>
      <p:sp>
        <p:nvSpPr>
          <p:cNvPr id="39939" name="TextBox 1"/>
          <p:cNvSpPr txBox="1">
            <a:spLocks noChangeArrowheads="1"/>
          </p:cNvSpPr>
          <p:nvPr/>
        </p:nvSpPr>
        <p:spPr bwMode="auto">
          <a:xfrm>
            <a:off x="4800600" y="6243638"/>
            <a:ext cx="4343400" cy="461962"/>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President Abraham Lincoln</a:t>
            </a:r>
          </a:p>
        </p:txBody>
      </p:sp>
      <p:sp>
        <p:nvSpPr>
          <p:cNvPr id="39940" name="TextBox 3"/>
          <p:cNvSpPr txBox="1">
            <a:spLocks noChangeArrowheads="1"/>
          </p:cNvSpPr>
          <p:nvPr/>
        </p:nvSpPr>
        <p:spPr bwMode="auto">
          <a:xfrm>
            <a:off x="457200" y="763588"/>
            <a:ext cx="4038600" cy="609441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The United States ought to co-operate with any State which may adopt gradual abolishment of Slavery, giving State pecuniary aid, to be used by such State in its discretion, to compensate for the inconveniences, public and private, produced by such change of system.</a:t>
            </a:r>
          </a:p>
          <a:p>
            <a:endParaRPr lang="en-US" sz="2400" b="1">
              <a:latin typeface="Times New Roman" pitchFamily="18" charset="0"/>
              <a:cs typeface="Times New Roman" pitchFamily="18" charset="0"/>
            </a:endParaRPr>
          </a:p>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President’s Message to Congress, March 6, 1862</a:t>
            </a:r>
          </a:p>
          <a:p>
            <a:r>
              <a:rPr lang="en-US"/>
              <a:t> </a:t>
            </a:r>
          </a:p>
          <a:p>
            <a:endParaRPr lang="en-US"/>
          </a:p>
          <a:p>
            <a:r>
              <a:rPr lang="en-US"/>
              <a:t>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914400" y="838200"/>
            <a:ext cx="7391400" cy="5324475"/>
          </a:xfrm>
          <a:prstGeom prst="rect">
            <a:avLst/>
          </a:prstGeom>
          <a:noFill/>
          <a:ln w="9525">
            <a:noFill/>
            <a:miter lim="800000"/>
            <a:headEnd/>
            <a:tailEnd/>
          </a:ln>
        </p:spPr>
        <p:txBody>
          <a:bodyPr>
            <a:spAutoFit/>
          </a:bodyPr>
          <a:lstStyle/>
          <a:p>
            <a:r>
              <a:rPr lang="en-US" sz="2800" b="1" i="1">
                <a:latin typeface="Times New Roman" pitchFamily="18" charset="0"/>
                <a:cs typeface="Times New Roman" pitchFamily="18" charset="0"/>
              </a:rPr>
              <a:t>An Act to make an additional Article of War</a:t>
            </a:r>
            <a:r>
              <a:rPr lang="en-US" sz="2800" b="1">
                <a:latin typeface="Times New Roman" pitchFamily="18" charset="0"/>
                <a:cs typeface="Times New Roman" pitchFamily="18" charset="0"/>
              </a:rPr>
              <a:t>.</a:t>
            </a:r>
          </a:p>
          <a:p>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Article –. All officers or persons in the military or naval service of the United States are prohibited from employing any of the forces under their respective commands for the purpose of returning fugitives from service or labor, who may have escaped from any persons to whom such service or labor is claimed to be due, and any officer who shall be found guilty by a court-martial of violating this article shall be dismissed from the service. </a:t>
            </a:r>
          </a:p>
          <a:p>
            <a:r>
              <a:rPr lang="en-US" sz="2400">
                <a:latin typeface="Times New Roman" pitchFamily="18" charset="0"/>
                <a:cs typeface="Times New Roman" pitchFamily="18" charset="0"/>
              </a:rPr>
              <a:t>SEC. 2. </a:t>
            </a:r>
            <a:r>
              <a:rPr lang="en-US" sz="2400" i="1">
                <a:latin typeface="Times New Roman" pitchFamily="18" charset="0"/>
                <a:cs typeface="Times New Roman" pitchFamily="18" charset="0"/>
              </a:rPr>
              <a:t>And be it further enacted</a:t>
            </a:r>
            <a:r>
              <a:rPr lang="en-US" sz="2400">
                <a:latin typeface="Times New Roman" pitchFamily="18" charset="0"/>
                <a:cs typeface="Times New Roman" pitchFamily="18" charset="0"/>
              </a:rPr>
              <a:t>, That this act shall take effect from and after its passage. </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APPROVED, March 13, 1862. </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john-rock"/>
          <p:cNvPicPr>
            <a:picLocks noChangeAspect="1" noChangeArrowheads="1"/>
          </p:cNvPicPr>
          <p:nvPr/>
        </p:nvPicPr>
        <p:blipFill>
          <a:blip r:embed="rId3" cstate="print"/>
          <a:srcRect/>
          <a:stretch>
            <a:fillRect/>
          </a:stretch>
        </p:blipFill>
        <p:spPr bwMode="auto">
          <a:xfrm>
            <a:off x="0" y="0"/>
            <a:ext cx="5181600" cy="6858000"/>
          </a:xfrm>
          <a:prstGeom prst="rect">
            <a:avLst/>
          </a:prstGeom>
          <a:noFill/>
          <a:ln w="9525">
            <a:noFill/>
            <a:miter lim="800000"/>
            <a:headEnd/>
            <a:tailEnd/>
          </a:ln>
        </p:spPr>
      </p:pic>
      <p:sp>
        <p:nvSpPr>
          <p:cNvPr id="5123" name="Text Box 4"/>
          <p:cNvSpPr txBox="1">
            <a:spLocks noChangeArrowheads="1"/>
          </p:cNvSpPr>
          <p:nvPr/>
        </p:nvSpPr>
        <p:spPr bwMode="auto">
          <a:xfrm>
            <a:off x="5181600" y="228600"/>
            <a:ext cx="3962400" cy="6186488"/>
          </a:xfrm>
          <a:prstGeom prst="rect">
            <a:avLst/>
          </a:prstGeom>
          <a:noFill/>
          <a:ln w="9525">
            <a:noFill/>
            <a:miter lim="800000"/>
            <a:headEnd/>
            <a:tailEnd/>
          </a:ln>
        </p:spPr>
        <p:txBody>
          <a:bodyPr>
            <a:spAutoFit/>
          </a:bodyPr>
          <a:lstStyle/>
          <a:p>
            <a:r>
              <a:rPr lang="en-US" sz="2200" b="1">
                <a:latin typeface="Times New Roman" pitchFamily="18" charset="0"/>
                <a:ea typeface="ＭＳ Ｐゴシック" pitchFamily="34" charset="-128"/>
              </a:rPr>
              <a:t>Sooner or later the clashing of arms will be heard in this country, and the black man</a:t>
            </a:r>
            <a:r>
              <a:rPr lang="en-US" sz="2200" b="1">
                <a:ea typeface="ＭＳ Ｐゴシック" pitchFamily="34" charset="-128"/>
              </a:rPr>
              <a:t>’</a:t>
            </a:r>
            <a:r>
              <a:rPr lang="en-US" sz="2200" b="1">
                <a:latin typeface="Times New Roman" pitchFamily="18" charset="0"/>
                <a:ea typeface="ＭＳ Ｐゴシック" pitchFamily="34" charset="-128"/>
              </a:rPr>
              <a:t>s services will be needed:  150,000 freemen capable of bearing arms, and not all cowards and fools, and three quarter a million slaves, wild with the enthusiasm caused by the dawn of the glorious opportunity of being able to strike a genuine blow for freedom, will be a power which the white man will be </a:t>
            </a:r>
            <a:r>
              <a:rPr lang="en-US" sz="2200" b="1">
                <a:ea typeface="ＭＳ Ｐゴシック" pitchFamily="34" charset="-128"/>
              </a:rPr>
              <a:t>“</a:t>
            </a:r>
            <a:r>
              <a:rPr lang="en-US" sz="2200" b="1">
                <a:latin typeface="Times New Roman" pitchFamily="18" charset="0"/>
                <a:ea typeface="ＭＳ Ｐゴシック" pitchFamily="34" charset="-128"/>
              </a:rPr>
              <a:t>bound to respect.”  Will the blacks fight?  Of course they will.</a:t>
            </a:r>
            <a:endParaRPr lang="en-US" sz="2200" b="1">
              <a:ea typeface="ＭＳ Ｐゴシック" pitchFamily="34" charset="-128"/>
            </a:endParaRPr>
          </a:p>
          <a:p>
            <a:endParaRPr lang="en-US" sz="2200" b="1">
              <a:ea typeface="ＭＳ Ｐゴシック" pitchFamily="34" charset="-128"/>
            </a:endParaRPr>
          </a:p>
          <a:p>
            <a:r>
              <a:rPr lang="en-US" sz="2200" b="1">
                <a:ea typeface="ＭＳ Ｐゴシック" pitchFamily="34" charset="-128"/>
              </a:rPr>
              <a:t>                   March 5, 1858</a:t>
            </a:r>
            <a:endParaRPr lang="en-US" sz="2200" b="1">
              <a:latin typeface="Times New Roman" pitchFamily="18" charset="0"/>
              <a:ea typeface="ＭＳ Ｐゴシック" pitchFamily="34" charset="-128"/>
            </a:endParaRPr>
          </a:p>
        </p:txBody>
      </p:sp>
      <p:sp>
        <p:nvSpPr>
          <p:cNvPr id="5124" name="Text Box 5"/>
          <p:cNvSpPr txBox="1">
            <a:spLocks noChangeArrowheads="1"/>
          </p:cNvSpPr>
          <p:nvPr/>
        </p:nvSpPr>
        <p:spPr bwMode="auto">
          <a:xfrm>
            <a:off x="365125" y="5991225"/>
            <a:ext cx="2487613" cy="457200"/>
          </a:xfrm>
          <a:prstGeom prst="rect">
            <a:avLst/>
          </a:prstGeom>
          <a:noFill/>
          <a:ln w="9525">
            <a:noFill/>
            <a:miter lim="800000"/>
            <a:headEnd/>
            <a:tailEnd/>
          </a:ln>
        </p:spPr>
        <p:txBody>
          <a:bodyPr wrap="none">
            <a:spAutoFit/>
          </a:bodyPr>
          <a:lstStyle/>
          <a:p>
            <a:r>
              <a:rPr lang="en-US" sz="2400">
                <a:solidFill>
                  <a:schemeClr val="bg1"/>
                </a:solidFill>
                <a:ea typeface="ＭＳ Ｐゴシック" pitchFamily="34" charset="-128"/>
              </a:rPr>
              <a:t>Dr. John S. Rock</a:t>
            </a:r>
          </a:p>
        </p:txBody>
      </p:sp>
    </p:spTree>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04800" y="381000"/>
            <a:ext cx="3962400" cy="60944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It is the first installment of the great debt which we owe to an enslaved race, and will be recognized as one of the victories of humanity. </a:t>
            </a:r>
            <a:endParaRPr lang="en-US" sz="2800">
              <a:latin typeface="Times New Roman" pitchFamily="18" charset="0"/>
              <a:cs typeface="Times New Roman" pitchFamily="18" charset="0"/>
            </a:endParaRPr>
          </a:p>
          <a:p>
            <a:r>
              <a:rPr lang="en-US" sz="2800" b="1">
                <a:latin typeface="Times New Roman" pitchFamily="18" charset="0"/>
                <a:cs typeface="Times New Roman" pitchFamily="18" charset="0"/>
              </a:rPr>
              <a:t> </a:t>
            </a:r>
          </a:p>
          <a:p>
            <a:endParaRPr lang="en-US" sz="2800" b="1">
              <a:latin typeface="Times New Roman" pitchFamily="18" charset="0"/>
              <a:cs typeface="Times New Roman" pitchFamily="18" charset="0"/>
            </a:endParaRPr>
          </a:p>
          <a:p>
            <a:endParaRPr lang="en-US" sz="2800" b="1">
              <a:latin typeface="Times New Roman" pitchFamily="18" charset="0"/>
              <a:cs typeface="Times New Roman" pitchFamily="18" charset="0"/>
            </a:endParaRPr>
          </a:p>
          <a:p>
            <a:pPr algn="ctr"/>
            <a:r>
              <a:rPr lang="en-US" sz="2400" b="1">
                <a:latin typeface="Times New Roman" pitchFamily="18" charset="0"/>
                <a:cs typeface="Times New Roman" pitchFamily="18" charset="0"/>
              </a:rPr>
              <a:t>Senator Charles Sumner </a:t>
            </a:r>
          </a:p>
          <a:p>
            <a:pPr algn="ctr"/>
            <a:r>
              <a:rPr lang="en-US" sz="2400" b="1">
                <a:latin typeface="Times New Roman" pitchFamily="18" charset="0"/>
                <a:cs typeface="Times New Roman" pitchFamily="18" charset="0"/>
              </a:rPr>
              <a:t>on the </a:t>
            </a:r>
          </a:p>
          <a:p>
            <a:pPr algn="ctr"/>
            <a:r>
              <a:rPr lang="en-US" sz="2400" b="1" i="1">
                <a:latin typeface="Times New Roman" pitchFamily="18" charset="0"/>
                <a:cs typeface="Times New Roman" pitchFamily="18" charset="0"/>
              </a:rPr>
              <a:t>Immediate Compensated Emancipation Act</a:t>
            </a:r>
          </a:p>
          <a:p>
            <a:pPr algn="ctr"/>
            <a:r>
              <a:rPr lang="en-US" sz="2400" b="1">
                <a:latin typeface="Times New Roman" pitchFamily="18" charset="0"/>
                <a:cs typeface="Times New Roman" pitchFamily="18" charset="0"/>
              </a:rPr>
              <a:t>signed April 16, 1862</a:t>
            </a:r>
            <a:endParaRPr lang="en-US" sz="2400">
              <a:latin typeface="Times New Roman" pitchFamily="18" charset="0"/>
              <a:cs typeface="Times New Roman" pitchFamily="18" charset="0"/>
            </a:endParaRPr>
          </a:p>
          <a:p>
            <a:endParaRPr lang="en-US">
              <a:latin typeface="Calibri" pitchFamily="34" charset="0"/>
            </a:endParaRPr>
          </a:p>
        </p:txBody>
      </p:sp>
      <p:pic>
        <p:nvPicPr>
          <p:cNvPr id="41987" name="Picture 1" descr="4.5 Sumner Charles.jpg"/>
          <p:cNvPicPr>
            <a:picLocks noChangeAspect="1"/>
          </p:cNvPicPr>
          <p:nvPr/>
        </p:nvPicPr>
        <p:blipFill>
          <a:blip r:embed="rId2" cstate="print"/>
          <a:srcRect/>
          <a:stretch>
            <a:fillRect/>
          </a:stretch>
        </p:blipFill>
        <p:spPr bwMode="auto">
          <a:xfrm>
            <a:off x="4267200" y="0"/>
            <a:ext cx="487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mcclellan-1.jpg"/>
          <p:cNvPicPr>
            <a:picLocks noChangeAspect="1"/>
          </p:cNvPicPr>
          <p:nvPr/>
        </p:nvPicPr>
        <p:blipFill>
          <a:blip r:embed="rId2" cstate="print"/>
          <a:srcRect/>
          <a:stretch>
            <a:fillRect/>
          </a:stretch>
        </p:blipFill>
        <p:spPr bwMode="auto">
          <a:xfrm>
            <a:off x="2133600" y="361950"/>
            <a:ext cx="5073650" cy="5905500"/>
          </a:xfrm>
          <a:prstGeom prst="rect">
            <a:avLst/>
          </a:prstGeom>
          <a:noFill/>
          <a:ln w="9525">
            <a:noFill/>
            <a:miter lim="800000"/>
            <a:headEnd/>
            <a:tailEnd/>
          </a:ln>
        </p:spPr>
      </p:pic>
      <p:sp>
        <p:nvSpPr>
          <p:cNvPr id="43011" name="TextBox 1"/>
          <p:cNvSpPr txBox="1">
            <a:spLocks noChangeArrowheads="1"/>
          </p:cNvSpPr>
          <p:nvPr/>
        </p:nvSpPr>
        <p:spPr bwMode="auto">
          <a:xfrm>
            <a:off x="3213100" y="6324600"/>
            <a:ext cx="2838450"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General George McClellan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eninsula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762000" y="1447800"/>
            <a:ext cx="7861300" cy="3446463"/>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Union Successes by the June 19, 1862:</a:t>
            </a:r>
          </a:p>
          <a:p>
            <a:endParaRPr lang="en-US">
              <a:latin typeface="Times New Roman" pitchFamily="18" charset="0"/>
              <a:cs typeface="Times New Roman" pitchFamily="18" charset="0"/>
            </a:endParaRPr>
          </a:p>
          <a:p>
            <a:r>
              <a:rPr lang="en-US" sz="2800">
                <a:latin typeface="Times New Roman" pitchFamily="18" charset="0"/>
                <a:cs typeface="Times New Roman" pitchFamily="18" charset="0"/>
              </a:rPr>
              <a:t>Occupation of New Orleans, LA</a:t>
            </a:r>
          </a:p>
          <a:p>
            <a:r>
              <a:rPr lang="en-US" sz="2800">
                <a:latin typeface="Times New Roman" pitchFamily="18" charset="0"/>
                <a:cs typeface="Times New Roman" pitchFamily="18" charset="0"/>
              </a:rPr>
              <a:t>Occupation of Northeastern North Carolina</a:t>
            </a:r>
          </a:p>
          <a:p>
            <a:r>
              <a:rPr lang="en-US" sz="2800">
                <a:latin typeface="Times New Roman" pitchFamily="18" charset="0"/>
                <a:cs typeface="Times New Roman" pitchFamily="18" charset="0"/>
              </a:rPr>
              <a:t>Occupation of Memphis, TN</a:t>
            </a:r>
          </a:p>
          <a:p>
            <a:r>
              <a:rPr lang="en-US" sz="2800">
                <a:latin typeface="Times New Roman" pitchFamily="18" charset="0"/>
                <a:cs typeface="Times New Roman" pitchFamily="18" charset="0"/>
              </a:rPr>
              <a:t>Occupation of Nashville, TN</a:t>
            </a:r>
          </a:p>
          <a:p>
            <a:r>
              <a:rPr lang="en-US" sz="2800">
                <a:latin typeface="Times New Roman" pitchFamily="18" charset="0"/>
                <a:cs typeface="Times New Roman" pitchFamily="18" charset="0"/>
              </a:rPr>
              <a:t>Occupation of Sea Islands, SC</a:t>
            </a:r>
          </a:p>
          <a:p>
            <a:r>
              <a:rPr lang="en-US" sz="2800">
                <a:latin typeface="Times New Roman" pitchFamily="18" charset="0"/>
                <a:cs typeface="Times New Roman" pitchFamily="18" charset="0"/>
              </a:rPr>
              <a:t>Occupation of Huntsville, 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295400" y="1295400"/>
            <a:ext cx="6934200" cy="3878263"/>
          </a:xfrm>
          <a:prstGeom prst="rect">
            <a:avLst/>
          </a:prstGeom>
          <a:noFill/>
          <a:ln w="9525">
            <a:noFill/>
            <a:miter lim="800000"/>
            <a:headEnd/>
            <a:tailEnd/>
          </a:ln>
        </p:spPr>
        <p:txBody>
          <a:bodyPr>
            <a:spAutoFit/>
          </a:bodyPr>
          <a:lstStyle/>
          <a:p>
            <a:r>
              <a:rPr lang="en-US" sz="2400" b="1" i="1">
                <a:latin typeface="Times New Roman" pitchFamily="18" charset="0"/>
                <a:cs typeface="Times New Roman" pitchFamily="18" charset="0"/>
              </a:rPr>
              <a:t>An Act to secure Freedom to all Persons within the Territories of the United States.</a:t>
            </a:r>
            <a:endParaRPr lang="en-US" sz="2400" b="1">
              <a:latin typeface="Times New Roman" pitchFamily="18" charset="0"/>
              <a:cs typeface="Times New Roman" pitchFamily="18" charset="0"/>
            </a:endParaRPr>
          </a:p>
          <a:p>
            <a:endParaRPr lang="en-US" i="1">
              <a:latin typeface="Times New Roman" pitchFamily="18" charset="0"/>
              <a:cs typeface="Times New Roman" pitchFamily="18" charset="0"/>
            </a:endParaRPr>
          </a:p>
          <a:p>
            <a:r>
              <a:rPr lang="en-US" sz="2000" i="1">
                <a:latin typeface="Times New Roman" pitchFamily="18" charset="0"/>
                <a:cs typeface="Times New Roman" pitchFamily="18" charset="0"/>
              </a:rPr>
              <a:t>Be it enacted by the Senate and House of Representatives of the United States of America in Congress assembled</a:t>
            </a:r>
            <a:r>
              <a:rPr lang="en-US" sz="2000">
                <a:latin typeface="Times New Roman" pitchFamily="18" charset="0"/>
                <a:cs typeface="Times New Roman" pitchFamily="18" charset="0"/>
              </a:rPr>
              <a:t>, That from and after the passage of this act there shall be neither slavery nor involuntary servitude in any of the Territories of the United States now existing, or which may at any time hereafter be formed or acquired by the United States, otherwise than in punishment of crimes whereof the party shall have been duly convicted.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APPROVED, June 19, 1862.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eninsula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a:xfrm>
            <a:off x="685800" y="1295400"/>
            <a:ext cx="7772400" cy="1143000"/>
          </a:xfrm>
        </p:spPr>
        <p:txBody>
          <a:bodyPr/>
          <a:lstStyle/>
          <a:p>
            <a:pPr eaLnBrk="1" hangingPunct="1"/>
            <a:r>
              <a:rPr lang="en-US" sz="4800" b="1" smtClean="0">
                <a:latin typeface="Times New Roman" pitchFamily="18" charset="0"/>
                <a:ea typeface="ＭＳ Ｐゴシック" pitchFamily="34" charset="-128"/>
                <a:cs typeface="Times New Roman" pitchFamily="18" charset="0"/>
              </a:rPr>
              <a:t>Militia Act of 1862</a:t>
            </a:r>
          </a:p>
        </p:txBody>
      </p:sp>
      <p:sp>
        <p:nvSpPr>
          <p:cNvPr id="48131" name="Rectangle 3"/>
          <p:cNvSpPr>
            <a:spLocks noGrp="1" noChangeArrowheads="1"/>
          </p:cNvSpPr>
          <p:nvPr>
            <p:ph type="subTitle" idx="4294967295"/>
          </p:nvPr>
        </p:nvSpPr>
        <p:spPr>
          <a:xfrm>
            <a:off x="1371600" y="2895600"/>
            <a:ext cx="6400800" cy="2590800"/>
          </a:xfrm>
        </p:spPr>
        <p:txBody>
          <a:bodyPr/>
          <a:lstStyle/>
          <a:p>
            <a:pPr marL="0" indent="0" eaLnBrk="1" hangingPunct="1">
              <a:buFont typeface="Wingdings" pitchFamily="2" charset="2"/>
              <a:buNone/>
            </a:pPr>
            <a:r>
              <a:rPr lang="en-US" sz="2000" b="1" smtClean="0">
                <a:latin typeface="Times New Roman" pitchFamily="18" charset="0"/>
                <a:ea typeface="ＭＳ Ｐゴシック" pitchFamily="34" charset="-128"/>
                <a:cs typeface="Times New Roman" pitchFamily="18" charset="0"/>
              </a:rPr>
              <a:t>SEC. 12. </a:t>
            </a:r>
            <a:r>
              <a:rPr lang="en-US" sz="2000" b="1" i="1" smtClean="0">
                <a:latin typeface="Times New Roman" pitchFamily="18" charset="0"/>
                <a:ea typeface="ＭＳ Ｐゴシック" pitchFamily="34" charset="-128"/>
                <a:cs typeface="Times New Roman" pitchFamily="18" charset="0"/>
              </a:rPr>
              <a:t>And be it further enacted</a:t>
            </a:r>
            <a:r>
              <a:rPr lang="en-US" sz="2000" b="1" smtClean="0">
                <a:latin typeface="Times New Roman" pitchFamily="18" charset="0"/>
                <a:ea typeface="ＭＳ Ｐゴシック" pitchFamily="34" charset="-128"/>
                <a:cs typeface="Times New Roman" pitchFamily="18" charset="0"/>
              </a:rPr>
              <a:t>, That the President be, and he is hereby, authorized to receive into the service of the United States, for the purpose of …performing camp service or any other labor, or any military or naval service for which they may be found competent, persons of African descent, and such persons shall be enrolled and organized under such regulations, not inconsistent with the Constitution and laws, as the President may prescribe.</a:t>
            </a:r>
          </a:p>
          <a:p>
            <a:pPr marL="0" indent="0" eaLnBrk="1" hangingPunct="1">
              <a:buFont typeface="Wingdings" pitchFamily="2" charset="2"/>
              <a:buNone/>
            </a:pPr>
            <a:endParaRPr lang="en-US" sz="1600" smtClean="0">
              <a:ea typeface="ＭＳ Ｐゴシック" pitchFamily="34" charset="-128"/>
              <a:cs typeface="Times New Roman" pitchFamily="18" charset="0"/>
            </a:endParaRPr>
          </a:p>
          <a:p>
            <a:pPr marL="0" indent="0" eaLnBrk="1" hangingPunct="1">
              <a:buFont typeface="Wingdings" pitchFamily="2" charset="2"/>
              <a:buNone/>
            </a:pPr>
            <a:endParaRPr lang="en-US" sz="1600" smtClean="0">
              <a:ea typeface="ＭＳ Ｐゴシック" pitchFamily="34" charset="-128"/>
              <a:cs typeface="Times New Roman"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762000" y="1524000"/>
            <a:ext cx="7848600" cy="44005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SEC. 13. </a:t>
            </a:r>
            <a:r>
              <a:rPr lang="en-US" sz="2000" b="1" i="1">
                <a:latin typeface="Times New Roman" pitchFamily="18" charset="0"/>
                <a:cs typeface="Times New Roman" pitchFamily="18" charset="0"/>
              </a:rPr>
              <a:t>And be it further enacted</a:t>
            </a:r>
            <a:r>
              <a:rPr lang="en-US" sz="2000" b="1">
                <a:latin typeface="Times New Roman" pitchFamily="18" charset="0"/>
                <a:cs typeface="Times New Roman" pitchFamily="18" charset="0"/>
              </a:rPr>
              <a:t>, That when any man or boy of African descent, who by the laws of any State shall owe service or labor to any person who, during the present rebellion, has levied war or has borne arms against the United States, or adhered to their enemies by giving them aid and comfort, shall render any such service as is provided for in this act, he, his mother and his wife and children, shall forever thereafter be free, any law, usage, or custom whatsoever to the contrary notwithstanding: </a:t>
            </a:r>
            <a:r>
              <a:rPr lang="en-US" sz="2000" b="1" i="1">
                <a:latin typeface="Times New Roman" pitchFamily="18" charset="0"/>
                <a:cs typeface="Times New Roman" pitchFamily="18" charset="0"/>
              </a:rPr>
              <a:t>Provided</a:t>
            </a:r>
            <a:r>
              <a:rPr lang="en-US" sz="2000" b="1">
                <a:latin typeface="Times New Roman" pitchFamily="18" charset="0"/>
                <a:cs typeface="Times New Roman" pitchFamily="18" charset="0"/>
              </a:rPr>
              <a:t>, That the mother, wife and children of such man or boy of African descent shall not be made free by the operation of this act except where such mother, wife or children owe service or labor to some person who, during the present rebellion, has borne arms against the United States or adhered to their enemies by giving them aid and comfort.</a:t>
            </a:r>
          </a:p>
          <a:p>
            <a:endParaRPr lang="en-US" sz="2000" b="1"/>
          </a:p>
        </p:txBody>
      </p:sp>
      <p:sp>
        <p:nvSpPr>
          <p:cNvPr id="49155" name="Rectangle 2"/>
          <p:cNvSpPr txBox="1">
            <a:spLocks noChangeArrowheads="1"/>
          </p:cNvSpPr>
          <p:nvPr/>
        </p:nvSpPr>
        <p:spPr bwMode="auto">
          <a:xfrm>
            <a:off x="609600" y="36513"/>
            <a:ext cx="8027988" cy="1143000"/>
          </a:xfrm>
          <a:prstGeom prst="rect">
            <a:avLst/>
          </a:prstGeom>
          <a:noFill/>
          <a:ln w="9525">
            <a:noFill/>
            <a:miter lim="800000"/>
            <a:headEnd/>
            <a:tailEnd/>
          </a:ln>
        </p:spPr>
        <p:txBody>
          <a:bodyPr anchor="ctr"/>
          <a:lstStyle/>
          <a:p>
            <a:pPr algn="ctr"/>
            <a:r>
              <a:rPr lang="en-US" sz="4800" b="1">
                <a:latin typeface="Times New Roman" pitchFamily="18" charset="0"/>
                <a:ea typeface="ＭＳ Ｐゴシック" pitchFamily="34" charset="-128"/>
                <a:cs typeface="Times New Roman" pitchFamily="18" charset="0"/>
              </a:rPr>
              <a:t>Militia Act of 1862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838200" y="990600"/>
            <a:ext cx="7772400" cy="1371600"/>
          </a:xfrm>
        </p:spPr>
        <p:txBody>
          <a:bodyPr/>
          <a:lstStyle/>
          <a:p>
            <a:pPr eaLnBrk="1" hangingPunct="1"/>
            <a:r>
              <a:rPr lang="en-US" sz="4800" b="1" smtClean="0">
                <a:latin typeface="Times New Roman" pitchFamily="18" charset="0"/>
                <a:ea typeface="ＭＳ Ｐゴシック" pitchFamily="34" charset="-128"/>
                <a:cs typeface="Times New Roman" pitchFamily="18" charset="0"/>
              </a:rPr>
              <a:t>Second Confiscation Act</a:t>
            </a:r>
          </a:p>
        </p:txBody>
      </p:sp>
      <p:sp>
        <p:nvSpPr>
          <p:cNvPr id="114691" name="Rectangle 3"/>
          <p:cNvSpPr>
            <a:spLocks noGrp="1" noChangeArrowheads="1"/>
          </p:cNvSpPr>
          <p:nvPr>
            <p:ph type="subTitle" idx="4294967295"/>
          </p:nvPr>
        </p:nvSpPr>
        <p:spPr>
          <a:xfrm>
            <a:off x="1295400" y="2362200"/>
            <a:ext cx="6553200" cy="3657600"/>
          </a:xfrm>
        </p:spPr>
        <p:txBody>
          <a:bodyPr rtlCol="0">
            <a:normAutofit fontScale="92500" lnSpcReduction="20000"/>
          </a:bodyPr>
          <a:lstStyle/>
          <a:p>
            <a:pPr marL="0" indent="0" eaLnBrk="1" fontAlgn="auto" hangingPunct="1">
              <a:spcAft>
                <a:spcPts val="1600"/>
              </a:spcAft>
              <a:buFont typeface="Wingdings" pitchFamily="2" charset="2"/>
              <a:buNone/>
              <a:defRPr/>
            </a:pPr>
            <a:r>
              <a:rPr lang="en-US" sz="2200" b="1" dirty="0" smtClean="0">
                <a:latin typeface="Times New Roman" pitchFamily="18" charset="0"/>
                <a:ea typeface="ＭＳ Ｐゴシック" pitchFamily="34" charset="-128"/>
                <a:cs typeface="Times New Roman" pitchFamily="18" charset="0"/>
              </a:rPr>
              <a:t>SEC. 6. </a:t>
            </a:r>
            <a:r>
              <a:rPr lang="en-US" sz="2200" b="1" i="1" dirty="0" smtClean="0">
                <a:latin typeface="Times New Roman" pitchFamily="18" charset="0"/>
                <a:ea typeface="ＭＳ Ｐゴシック" pitchFamily="34" charset="-128"/>
                <a:cs typeface="Times New Roman" pitchFamily="18" charset="0"/>
              </a:rPr>
              <a:t>And be it further enacted</a:t>
            </a:r>
            <a:r>
              <a:rPr lang="en-US" sz="2200" b="1" dirty="0" smtClean="0">
                <a:latin typeface="Times New Roman" pitchFamily="18" charset="0"/>
                <a:ea typeface="ＭＳ Ｐゴシック" pitchFamily="34" charset="-128"/>
                <a:cs typeface="Times New Roman" pitchFamily="18" charset="0"/>
              </a:rPr>
              <a:t>, That if any person within any State or Territory of the United States, other than those named as aforesaid, after the passage of this act, being engaged in armed rebellion against the government of the United States, or aiding or abetting such rebellion, shall not, within sixty days after public warning and proclamation duly given and made by the President of the United States, cease to aid, countenance, and abet such rebellion, and return to his allegiance to the United States, all the estate and property, moneys, stocks, and credits of such person shall be liable to seizure as aforesaid, and it shall be the duty of the President to seize and use them as aforesaid or the proceeds thereof.</a:t>
            </a:r>
          </a:p>
          <a:p>
            <a:pPr marL="0" indent="0" eaLnBrk="1" fontAlgn="auto" hangingPunct="1">
              <a:spcAft>
                <a:spcPts val="0"/>
              </a:spcAft>
              <a:buFont typeface="Wingdings" pitchFamily="2" charset="2"/>
              <a:buNone/>
              <a:defRPr/>
            </a:pP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762000" y="914400"/>
            <a:ext cx="7772400" cy="1524000"/>
          </a:xfrm>
        </p:spPr>
        <p:txBody>
          <a:bodyPr/>
          <a:lstStyle/>
          <a:p>
            <a:pPr eaLnBrk="1" hangingPunct="1"/>
            <a:r>
              <a:rPr lang="en-US" sz="4800" b="1" smtClean="0">
                <a:latin typeface="Times New Roman" pitchFamily="18" charset="0"/>
                <a:ea typeface="ＭＳ Ｐゴシック" pitchFamily="34" charset="-128"/>
                <a:cs typeface="Times New Roman" pitchFamily="18" charset="0"/>
              </a:rPr>
              <a:t>Second Confiscation Act</a:t>
            </a:r>
          </a:p>
        </p:txBody>
      </p:sp>
      <p:sp>
        <p:nvSpPr>
          <p:cNvPr id="51203" name="Rectangle 3"/>
          <p:cNvSpPr>
            <a:spLocks noGrp="1" noChangeArrowheads="1"/>
          </p:cNvSpPr>
          <p:nvPr>
            <p:ph type="subTitle" idx="4294967295"/>
          </p:nvPr>
        </p:nvSpPr>
        <p:spPr>
          <a:xfrm>
            <a:off x="1219200" y="2362200"/>
            <a:ext cx="6858000" cy="3581400"/>
          </a:xfrm>
        </p:spPr>
        <p:txBody>
          <a:bodyPr/>
          <a:lstStyle/>
          <a:p>
            <a:pPr marL="0" indent="0" eaLnBrk="1" hangingPunct="1">
              <a:spcAft>
                <a:spcPts val="1600"/>
              </a:spcAft>
              <a:buFont typeface="Wingdings" pitchFamily="2" charset="2"/>
              <a:buNone/>
            </a:pPr>
            <a:r>
              <a:rPr lang="en-US" sz="2000" b="1" smtClean="0">
                <a:latin typeface="Times New Roman" pitchFamily="18" charset="0"/>
                <a:ea typeface="ＭＳ Ｐゴシック" pitchFamily="34" charset="-128"/>
                <a:cs typeface="Times New Roman" pitchFamily="18" charset="0"/>
              </a:rPr>
              <a:t>SEC. 9. </a:t>
            </a:r>
            <a:r>
              <a:rPr lang="en-US" sz="2000" b="1" i="1" smtClean="0">
                <a:latin typeface="Times New Roman" pitchFamily="18" charset="0"/>
                <a:ea typeface="ＭＳ Ｐゴシック" pitchFamily="34" charset="-128"/>
                <a:cs typeface="Times New Roman" pitchFamily="18" charset="0"/>
              </a:rPr>
              <a:t>And be it further enacted</a:t>
            </a:r>
            <a:r>
              <a:rPr lang="en-US" sz="2000" b="1" smtClean="0">
                <a:latin typeface="Times New Roman" pitchFamily="18" charset="0"/>
                <a:ea typeface="ＭＳ Ｐゴシック" pitchFamily="34" charset="-128"/>
                <a:cs typeface="Times New Roman" pitchFamily="18" charset="0"/>
              </a:rPr>
              <a:t>, That all slaves of persons who shall hereafter be engaged in rebellion against the government of the United States, or who shall in any way give aid or comfort thereto, escaping from such persons and taking refuge within the lines of the army; and all slaves captured from such persons or deserted by them and coming under the control of the government of the United States; and all slaves of such person found on [</a:t>
            </a:r>
            <a:r>
              <a:rPr lang="en-US" sz="2000" b="1" i="1" smtClean="0">
                <a:latin typeface="Times New Roman" pitchFamily="18" charset="0"/>
                <a:ea typeface="ＭＳ Ｐゴシック" pitchFamily="34" charset="-128"/>
                <a:cs typeface="Times New Roman" pitchFamily="18" charset="0"/>
              </a:rPr>
              <a:t>or</a:t>
            </a:r>
            <a:r>
              <a:rPr lang="en-US" sz="2000" b="1" smtClean="0">
                <a:latin typeface="Times New Roman" pitchFamily="18" charset="0"/>
                <a:ea typeface="ＭＳ Ｐゴシック" pitchFamily="34" charset="-128"/>
                <a:cs typeface="Times New Roman" pitchFamily="18" charset="0"/>
              </a:rPr>
              <a:t>] being within any place occupied by rebel forces and afterwards occupied by the forces of the United States, shall be deemed captives of war, and shall be forever free of their servitude, and not again held as slaves.</a:t>
            </a:r>
          </a:p>
          <a:p>
            <a:pPr marL="0" indent="0" eaLnBrk="1" hangingPunct="1">
              <a:buFont typeface="Wingdings" pitchFamily="2" charset="2"/>
              <a:buNone/>
            </a:pPr>
            <a:endParaRPr lang="en-US" smtClean="0">
              <a:ea typeface="ＭＳ Ｐゴシック" pitchFamily="34" charset="-128"/>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482725" y="6813550"/>
            <a:ext cx="184150" cy="457200"/>
          </a:xfrm>
          <a:prstGeom prst="rect">
            <a:avLst/>
          </a:prstGeom>
          <a:noFill/>
          <a:ln w="9525">
            <a:noFill/>
            <a:miter lim="800000"/>
            <a:headEnd/>
            <a:tailEnd/>
          </a:ln>
        </p:spPr>
        <p:txBody>
          <a:bodyPr wrap="none">
            <a:spAutoFit/>
          </a:bodyPr>
          <a:lstStyle/>
          <a:p>
            <a:endParaRPr lang="en-US"/>
          </a:p>
        </p:txBody>
      </p:sp>
      <p:pic>
        <p:nvPicPr>
          <p:cNvPr id="6147" name="Picture 3" descr="lincoln3"/>
          <p:cNvPicPr>
            <a:picLocks noChangeAspect="1" noChangeArrowheads="1"/>
          </p:cNvPicPr>
          <p:nvPr/>
        </p:nvPicPr>
        <p:blipFill>
          <a:blip r:embed="rId3" cstate="print"/>
          <a:srcRect/>
          <a:stretch>
            <a:fillRect/>
          </a:stretch>
        </p:blipFill>
        <p:spPr bwMode="auto">
          <a:xfrm>
            <a:off x="3962400" y="381000"/>
            <a:ext cx="5021263" cy="6088063"/>
          </a:xfrm>
          <a:prstGeom prst="rect">
            <a:avLst/>
          </a:prstGeom>
          <a:noFill/>
          <a:ln w="9525">
            <a:noFill/>
            <a:miter lim="800000"/>
            <a:headEnd/>
            <a:tailEnd/>
          </a:ln>
        </p:spPr>
      </p:pic>
      <p:sp>
        <p:nvSpPr>
          <p:cNvPr id="6148" name="Rectangle 4"/>
          <p:cNvSpPr>
            <a:spLocks noChangeArrowheads="1"/>
          </p:cNvSpPr>
          <p:nvPr/>
        </p:nvSpPr>
        <p:spPr bwMode="auto">
          <a:xfrm>
            <a:off x="4724400" y="2514600"/>
            <a:ext cx="935038" cy="304800"/>
          </a:xfrm>
          <a:prstGeom prst="rect">
            <a:avLst/>
          </a:prstGeom>
          <a:noFill/>
          <a:ln w="9525">
            <a:noFill/>
            <a:miter lim="800000"/>
            <a:headEnd/>
            <a:tailEnd/>
          </a:ln>
        </p:spPr>
        <p:txBody>
          <a:bodyPr>
            <a:spAutoFit/>
          </a:bodyPr>
          <a:lstStyle/>
          <a:p>
            <a:r>
              <a:rPr lang="en-US" sz="1400"/>
              <a:t>Pinkerton</a:t>
            </a:r>
            <a:endParaRPr lang="en-US"/>
          </a:p>
        </p:txBody>
      </p:sp>
      <p:sp>
        <p:nvSpPr>
          <p:cNvPr id="6149" name="Rectangle 5"/>
          <p:cNvSpPr>
            <a:spLocks noChangeArrowheads="1"/>
          </p:cNvSpPr>
          <p:nvPr/>
        </p:nvSpPr>
        <p:spPr bwMode="auto">
          <a:xfrm>
            <a:off x="395288" y="357188"/>
            <a:ext cx="3429000" cy="64928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“Although as yet prevented from taking up arms in defense of their rights, these colored men had banded themselves together to further the cause of freedom, to succor the escaping slave, and to furnish information to loyal commanders of the movements of the rebels, as far as they could be ascertained.”</a:t>
            </a:r>
          </a:p>
          <a:p>
            <a:endParaRPr lang="en-US" sz="2000" b="1">
              <a:latin typeface="Times New Roman" pitchFamily="18" charset="0"/>
              <a:cs typeface="Times New Roman" pitchFamily="18" charset="0"/>
            </a:endParaRPr>
          </a:p>
          <a:p>
            <a:pPr algn="ctr"/>
            <a:r>
              <a:rPr lang="en-US" sz="2000" b="1">
                <a:latin typeface="Times New Roman" pitchFamily="18" charset="0"/>
                <a:cs typeface="Times New Roman" pitchFamily="18" charset="0"/>
              </a:rPr>
              <a:t>Allan Pinkerton, </a:t>
            </a:r>
          </a:p>
          <a:p>
            <a:pPr algn="ctr"/>
            <a:r>
              <a:rPr lang="en-US" sz="2000" b="1">
                <a:latin typeface="Times New Roman" pitchFamily="18" charset="0"/>
                <a:cs typeface="Times New Roman" pitchFamily="18" charset="0"/>
              </a:rPr>
              <a:t>Head of Union Intelligence 1861 -1862</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3"/>
          <p:cNvPicPr>
            <a:picLocks noChangeAspect="1" noChangeArrowheads="1"/>
          </p:cNvPicPr>
          <p:nvPr/>
        </p:nvPicPr>
        <p:blipFill>
          <a:blip r:embed="rId3" cstate="print"/>
          <a:srcRect/>
          <a:stretch>
            <a:fillRect/>
          </a:stretch>
        </p:blipFill>
        <p:spPr bwMode="auto">
          <a:xfrm>
            <a:off x="-2584450" y="-1482725"/>
            <a:ext cx="14314488" cy="982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us_secession_186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5-Point Star 2"/>
          <p:cNvSpPr/>
          <p:nvPr/>
        </p:nvSpPr>
        <p:spPr>
          <a:xfrm>
            <a:off x="7391400" y="25146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5-Point Star 4"/>
          <p:cNvSpPr/>
          <p:nvPr/>
        </p:nvSpPr>
        <p:spPr>
          <a:xfrm>
            <a:off x="7543800" y="30480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5-Point Star 7"/>
          <p:cNvSpPr/>
          <p:nvPr/>
        </p:nvSpPr>
        <p:spPr>
          <a:xfrm>
            <a:off x="7543800" y="35052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5-Point Star 8"/>
          <p:cNvSpPr/>
          <p:nvPr/>
        </p:nvSpPr>
        <p:spPr>
          <a:xfrm>
            <a:off x="5562600" y="41148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5-Point Star 9"/>
          <p:cNvSpPr/>
          <p:nvPr/>
        </p:nvSpPr>
        <p:spPr>
          <a:xfrm>
            <a:off x="6096000" y="35814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5-Point Star 10"/>
          <p:cNvSpPr/>
          <p:nvPr/>
        </p:nvSpPr>
        <p:spPr>
          <a:xfrm>
            <a:off x="6096000" y="40386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5-Point Star 11"/>
          <p:cNvSpPr/>
          <p:nvPr/>
        </p:nvSpPr>
        <p:spPr>
          <a:xfrm>
            <a:off x="7162800" y="41148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5-Point Star 12"/>
          <p:cNvSpPr/>
          <p:nvPr/>
        </p:nvSpPr>
        <p:spPr>
          <a:xfrm>
            <a:off x="5410200" y="37338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5334000" y="49530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4419600" y="32766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p>
        </p:txBody>
      </p:sp>
      <p:pic>
        <p:nvPicPr>
          <p:cNvPr id="54275" name="Picture 4" descr="7"/>
          <p:cNvPicPr>
            <a:picLocks noChangeAspect="1" noChangeArrowheads="1"/>
          </p:cNvPicPr>
          <p:nvPr/>
        </p:nvPicPr>
        <p:blipFill>
          <a:blip r:embed="rId3" cstate="print"/>
          <a:srcRect/>
          <a:stretch>
            <a:fillRect/>
          </a:stretch>
        </p:blipFill>
        <p:spPr bwMode="auto">
          <a:xfrm>
            <a:off x="-1588" y="0"/>
            <a:ext cx="9145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delany"/>
          <p:cNvPicPr>
            <a:picLocks noChangeAspect="1" noChangeArrowheads="1"/>
          </p:cNvPicPr>
          <p:nvPr/>
        </p:nvPicPr>
        <p:blipFill>
          <a:blip r:embed="rId3" cstate="print"/>
          <a:srcRect/>
          <a:stretch>
            <a:fillRect/>
          </a:stretch>
        </p:blipFill>
        <p:spPr bwMode="auto">
          <a:xfrm>
            <a:off x="4724400" y="0"/>
            <a:ext cx="4419600" cy="6172200"/>
          </a:xfrm>
          <a:prstGeom prst="rect">
            <a:avLst/>
          </a:prstGeom>
          <a:noFill/>
          <a:ln w="9525">
            <a:noFill/>
            <a:miter lim="800000"/>
            <a:headEnd/>
            <a:tailEnd/>
          </a:ln>
        </p:spPr>
      </p:pic>
      <p:sp>
        <p:nvSpPr>
          <p:cNvPr id="55299" name="Text Box 6"/>
          <p:cNvSpPr txBox="1">
            <a:spLocks noChangeArrowheads="1"/>
          </p:cNvSpPr>
          <p:nvPr/>
        </p:nvSpPr>
        <p:spPr bwMode="auto">
          <a:xfrm>
            <a:off x="4648200" y="6248400"/>
            <a:ext cx="4495800" cy="461963"/>
          </a:xfrm>
          <a:prstGeom prst="rect">
            <a:avLst/>
          </a:prstGeom>
          <a:noFill/>
          <a:ln w="9525">
            <a:noFill/>
            <a:miter lim="800000"/>
            <a:headEnd/>
            <a:tailEnd/>
          </a:ln>
        </p:spPr>
        <p:txBody>
          <a:bodyPr>
            <a:spAutoFit/>
          </a:bodyPr>
          <a:lstStyle/>
          <a:p>
            <a:pPr algn="ctr"/>
            <a:r>
              <a:rPr lang="en-US" sz="2400">
                <a:latin typeface="Times New Roman" pitchFamily="18" charset="0"/>
                <a:ea typeface="ＭＳ Ｐゴシック" pitchFamily="34" charset="-128"/>
                <a:cs typeface="Times New Roman" pitchFamily="18" charset="0"/>
              </a:rPr>
              <a:t>Major Martin R. Delany</a:t>
            </a:r>
          </a:p>
        </p:txBody>
      </p:sp>
      <p:sp>
        <p:nvSpPr>
          <p:cNvPr id="55300" name="TextBox 3"/>
          <p:cNvSpPr txBox="1">
            <a:spLocks noChangeArrowheads="1"/>
          </p:cNvSpPr>
          <p:nvPr/>
        </p:nvSpPr>
        <p:spPr bwMode="auto">
          <a:xfrm>
            <a:off x="304800" y="1219200"/>
            <a:ext cx="4343400" cy="3846513"/>
          </a:xfrm>
          <a:prstGeom prst="rect">
            <a:avLst/>
          </a:prstGeom>
          <a:noFill/>
          <a:ln w="9525">
            <a:noFill/>
            <a:miter lim="800000"/>
            <a:headEnd/>
            <a:tailEnd/>
          </a:ln>
        </p:spPr>
        <p:txBody>
          <a:bodyPr>
            <a:spAutoFit/>
          </a:bodyPr>
          <a:lstStyle/>
          <a:p>
            <a:r>
              <a:rPr lang="en-US" sz="4400">
                <a:latin typeface="Times New Roman" pitchFamily="18" charset="0"/>
                <a:ea typeface="ＭＳ Ｐゴシック" pitchFamily="34" charset="-128"/>
                <a:cs typeface="Times New Roman" pitchFamily="18" charset="0"/>
              </a:rPr>
              <a:t>We are able sir, to command all the effective black men, as agents, in the United States.</a:t>
            </a:r>
            <a:r>
              <a:rPr lang="en-US" sz="2400">
                <a:latin typeface="Times New Roman" pitchFamily="18" charset="0"/>
                <a:ea typeface="ＭＳ Ｐゴシック" pitchFamily="34" charset="-128"/>
                <a:cs typeface="Times New Roman" pitchFamily="18" charset="0"/>
              </a:rPr>
              <a:t> </a:t>
            </a:r>
            <a:endParaRPr lang="en-US" sz="2400" b="1">
              <a:latin typeface="Times New Roman" pitchFamily="18" charset="0"/>
              <a:ea typeface="ＭＳ Ｐゴシック" pitchFamily="34" charset="-128"/>
              <a:cs typeface="Times New Roman" pitchFamily="18" charset="0"/>
            </a:endParaRPr>
          </a:p>
          <a:p>
            <a:endParaRPr lang="en-US" sz="2400" b="1">
              <a:ea typeface="ＭＳ Ｐゴシック" pitchFamily="34" charset="-128"/>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emorial12"/>
          <p:cNvPicPr>
            <a:picLocks noChangeAspect="1" noChangeArrowheads="1"/>
          </p:cNvPicPr>
          <p:nvPr/>
        </p:nvPicPr>
        <p:blipFill>
          <a:blip r:embed="rId3" cstate="print"/>
          <a:srcRect/>
          <a:stretch>
            <a:fillRect/>
          </a:stretch>
        </p:blipFill>
        <p:spPr bwMode="auto">
          <a:xfrm>
            <a:off x="0" y="0"/>
            <a:ext cx="9170988" cy="6858000"/>
          </a:xfrm>
          <a:prstGeom prst="rect">
            <a:avLst/>
          </a:prstGeom>
          <a:noFill/>
          <a:ln w="9525">
            <a:noFill/>
            <a:miter lim="800000"/>
            <a:headEnd/>
            <a:tailEnd/>
          </a:ln>
        </p:spPr>
      </p:pic>
      <p:sp>
        <p:nvSpPr>
          <p:cNvPr id="56323" name="Text Box 4"/>
          <p:cNvSpPr txBox="1">
            <a:spLocks noChangeArrowheads="1"/>
          </p:cNvSpPr>
          <p:nvPr/>
        </p:nvSpPr>
        <p:spPr bwMode="auto">
          <a:xfrm>
            <a:off x="0" y="6172200"/>
            <a:ext cx="9144000" cy="457200"/>
          </a:xfrm>
          <a:prstGeom prst="rect">
            <a:avLst/>
          </a:prstGeom>
          <a:noFill/>
          <a:ln w="9525">
            <a:noFill/>
            <a:miter lim="800000"/>
            <a:headEnd/>
            <a:tailEnd/>
          </a:ln>
        </p:spPr>
        <p:txBody>
          <a:bodyPr>
            <a:spAutoFit/>
          </a:bodyPr>
          <a:lstStyle/>
          <a:p>
            <a:pPr algn="ctr">
              <a:spcBef>
                <a:spcPct val="50000"/>
              </a:spcBef>
            </a:pPr>
            <a:r>
              <a:rPr lang="en-US" sz="2400">
                <a:ea typeface="ＭＳ Ｐゴシック" pitchFamily="34" charset="-128"/>
              </a:rPr>
              <a:t>Hari Jones, Curator, African American Civil War Museum </a:t>
            </a:r>
          </a:p>
        </p:txBody>
      </p:sp>
      <p:sp>
        <p:nvSpPr>
          <p:cNvPr id="56324" name="Text Box 5"/>
          <p:cNvSpPr txBox="1">
            <a:spLocks noChangeArrowheads="1"/>
          </p:cNvSpPr>
          <p:nvPr/>
        </p:nvSpPr>
        <p:spPr bwMode="auto">
          <a:xfrm>
            <a:off x="0" y="504825"/>
            <a:ext cx="9144000" cy="457200"/>
          </a:xfrm>
          <a:prstGeom prst="rect">
            <a:avLst/>
          </a:prstGeom>
          <a:noFill/>
          <a:ln w="9525">
            <a:noFill/>
            <a:miter lim="800000"/>
            <a:headEnd/>
            <a:tailEnd/>
          </a:ln>
        </p:spPr>
        <p:txBody>
          <a:bodyPr>
            <a:spAutoFit/>
          </a:bodyPr>
          <a:lstStyle/>
          <a:p>
            <a:endParaRPr lang="en-US" sz="2400">
              <a:ea typeface="ＭＳ Ｐゴシック" pitchFamily="34" charset="-128"/>
            </a:endParaRPr>
          </a:p>
        </p:txBody>
      </p:sp>
      <p:sp>
        <p:nvSpPr>
          <p:cNvPr id="56325" name="Text Box 6"/>
          <p:cNvSpPr txBox="1">
            <a:spLocks noChangeArrowheads="1"/>
          </p:cNvSpPr>
          <p:nvPr/>
        </p:nvSpPr>
        <p:spPr bwMode="auto">
          <a:xfrm>
            <a:off x="0" y="581025"/>
            <a:ext cx="9144000" cy="823913"/>
          </a:xfrm>
          <a:prstGeom prst="rect">
            <a:avLst/>
          </a:prstGeom>
          <a:noFill/>
          <a:ln w="9525">
            <a:noFill/>
            <a:miter lim="800000"/>
            <a:headEnd/>
            <a:tailEnd/>
          </a:ln>
        </p:spPr>
        <p:txBody>
          <a:bodyPr>
            <a:spAutoFit/>
          </a:bodyPr>
          <a:lstStyle/>
          <a:p>
            <a:pPr algn="ctr"/>
            <a:r>
              <a:rPr lang="en-US" sz="4800">
                <a:solidFill>
                  <a:srgbClr val="0000FF"/>
                </a:solidFill>
                <a:ea typeface="ＭＳ Ｐゴシック" pitchFamily="34" charset="-128"/>
              </a:rPr>
              <a:t>A Glorious March to Liberty</a:t>
            </a:r>
            <a:endParaRPr lang="en-US" sz="4800">
              <a:ea typeface="ＭＳ Ｐゴシック" pitchFamily="34" charset="-12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685800" y="990600"/>
            <a:ext cx="7572375" cy="4678363"/>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Sources for Your Classroom</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Library of Congress: A Century of Law Making</a:t>
            </a:r>
          </a:p>
          <a:p>
            <a:r>
              <a:rPr lang="en-US" sz="2800">
                <a:latin typeface="Times New Roman" pitchFamily="18" charset="0"/>
                <a:cs typeface="Times New Roman" pitchFamily="18" charset="0"/>
              </a:rPr>
              <a:t> </a:t>
            </a:r>
            <a:r>
              <a:rPr lang="en-US" sz="2800" u="sng">
                <a:latin typeface="Times New Roman" pitchFamily="18" charset="0"/>
                <a:cs typeface="Times New Roman" pitchFamily="18" charset="0"/>
                <a:hlinkClick r:id="rId2"/>
              </a:rPr>
              <a:t>http://memory.loc.gov/ammem/amlaw/</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 </a:t>
            </a:r>
          </a:p>
          <a:p>
            <a:r>
              <a:rPr lang="en-US" sz="2800" i="1">
                <a:latin typeface="Times New Roman" pitchFamily="18" charset="0"/>
                <a:cs typeface="Times New Roman" pitchFamily="18" charset="0"/>
              </a:rPr>
              <a:t>Harper’s Weekly</a:t>
            </a:r>
            <a:r>
              <a:rPr lang="en-US" sz="2800">
                <a:latin typeface="Times New Roman" pitchFamily="18" charset="0"/>
                <a:cs typeface="Times New Roman" pitchFamily="18" charset="0"/>
              </a:rPr>
              <a:t> articles from 1861-1865</a:t>
            </a:r>
          </a:p>
          <a:p>
            <a:r>
              <a:rPr lang="en-US" sz="2800">
                <a:latin typeface="Times New Roman" pitchFamily="18" charset="0"/>
                <a:cs typeface="Times New Roman" pitchFamily="18" charset="0"/>
              </a:rPr>
              <a:t> </a:t>
            </a:r>
            <a:r>
              <a:rPr lang="en-US" sz="2800" u="sng">
                <a:latin typeface="Times New Roman" pitchFamily="18" charset="0"/>
                <a:cs typeface="Times New Roman" pitchFamily="18" charset="0"/>
                <a:hlinkClick r:id="rId3"/>
              </a:rPr>
              <a:t>http://www.sonofthesouth.net</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Freedmen and Southern Society Project </a:t>
            </a:r>
          </a:p>
          <a:p>
            <a:r>
              <a:rPr lang="en-US" sz="2800" u="sng">
                <a:latin typeface="Times New Roman" pitchFamily="18" charset="0"/>
                <a:cs typeface="Times New Roman" pitchFamily="18" charset="0"/>
                <a:hlinkClick r:id="rId4"/>
              </a:rPr>
              <a:t>http://www.history.umd.edu/Freedmen/chronol.htm</a:t>
            </a:r>
            <a:endParaRPr lang="en-US" sz="2800">
              <a:latin typeface="Times New Roman" pitchFamily="18" charset="0"/>
              <a:cs typeface="Times New Roman" pitchFamily="18"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3a05799r.jpg"/>
          <p:cNvPicPr>
            <a:picLocks noChangeAspect="1"/>
          </p:cNvPicPr>
          <p:nvPr/>
        </p:nvPicPr>
        <p:blipFill>
          <a:blip r:embed="rId2" cstate="print"/>
          <a:srcRect/>
          <a:stretch>
            <a:fillRect/>
          </a:stretch>
        </p:blipFill>
        <p:spPr bwMode="auto">
          <a:xfrm>
            <a:off x="0" y="-228600"/>
            <a:ext cx="10515600" cy="75438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990600"/>
            <a:ext cx="9144000" cy="1143000"/>
          </a:xfrm>
        </p:spPr>
        <p:txBody>
          <a:bodyPr/>
          <a:lstStyle/>
          <a:p>
            <a:pPr eaLnBrk="1" hangingPunct="1"/>
            <a:r>
              <a:rPr lang="en-US" smtClean="0">
                <a:latin typeface="Times New Roman" pitchFamily="18" charset="0"/>
                <a:cs typeface="Times New Roman" pitchFamily="18" charset="0"/>
              </a:rPr>
              <a:t>The Loyal League</a:t>
            </a:r>
          </a:p>
        </p:txBody>
      </p:sp>
      <p:sp>
        <p:nvSpPr>
          <p:cNvPr id="7171" name="Rectangle 3"/>
          <p:cNvSpPr>
            <a:spLocks noGrp="1" noChangeArrowheads="1"/>
          </p:cNvSpPr>
          <p:nvPr>
            <p:ph type="subTitle" idx="4294967295"/>
          </p:nvPr>
        </p:nvSpPr>
        <p:spPr>
          <a:xfrm>
            <a:off x="0" y="2209800"/>
            <a:ext cx="9144000" cy="3048000"/>
          </a:xfrm>
        </p:spPr>
        <p:txBody>
          <a:bodyPr/>
          <a:lstStyle/>
          <a:p>
            <a:pPr marL="0" indent="0" algn="ctr" eaLnBrk="1" hangingPunct="1">
              <a:buFontTx/>
              <a:buNone/>
            </a:pPr>
            <a:r>
              <a:rPr lang="en-US" smtClean="0">
                <a:latin typeface="Times New Roman" pitchFamily="18" charset="0"/>
                <a:cs typeface="Times New Roman" pitchFamily="18" charset="0"/>
              </a:rPr>
              <a:t>AKA:</a:t>
            </a:r>
          </a:p>
          <a:p>
            <a:pPr marL="0" indent="0" algn="ctr" eaLnBrk="1" hangingPunct="1">
              <a:buFontTx/>
              <a:buNone/>
            </a:pPr>
            <a:r>
              <a:rPr lang="en-US" smtClean="0">
                <a:latin typeface="Times New Roman" pitchFamily="18" charset="0"/>
                <a:cs typeface="Times New Roman" pitchFamily="18" charset="0"/>
              </a:rPr>
              <a:t>The Legal League</a:t>
            </a:r>
          </a:p>
          <a:p>
            <a:pPr marL="0" indent="0" algn="ctr" eaLnBrk="1" hangingPunct="1">
              <a:buFontTx/>
              <a:buNone/>
            </a:pPr>
            <a:r>
              <a:rPr lang="en-US" smtClean="0">
                <a:latin typeface="Times New Roman" pitchFamily="18" charset="0"/>
                <a:cs typeface="Times New Roman" pitchFamily="18" charset="0"/>
              </a:rPr>
              <a:t>Lincoln’s Legal Loyal League</a:t>
            </a:r>
          </a:p>
          <a:p>
            <a:pPr marL="0" indent="0" algn="ctr" eaLnBrk="1" hangingPunct="1">
              <a:buFontTx/>
              <a:buNone/>
            </a:pPr>
            <a:r>
              <a:rPr lang="en-US" smtClean="0">
                <a:latin typeface="Times New Roman" pitchFamily="18" charset="0"/>
                <a:cs typeface="Times New Roman" pitchFamily="18" charset="0"/>
              </a:rPr>
              <a:t>(or the 4Ls)</a:t>
            </a: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delany"/>
          <p:cNvPicPr>
            <a:picLocks noChangeAspect="1" noChangeArrowheads="1"/>
          </p:cNvPicPr>
          <p:nvPr/>
        </p:nvPicPr>
        <p:blipFill>
          <a:blip r:embed="rId3" cstate="print"/>
          <a:srcRect/>
          <a:stretch>
            <a:fillRect/>
          </a:stretch>
        </p:blipFill>
        <p:spPr bwMode="auto">
          <a:xfrm>
            <a:off x="4724400" y="0"/>
            <a:ext cx="4419600" cy="6172200"/>
          </a:xfrm>
          <a:prstGeom prst="rect">
            <a:avLst/>
          </a:prstGeom>
          <a:noFill/>
          <a:ln w="9525">
            <a:noFill/>
            <a:miter lim="800000"/>
            <a:headEnd/>
            <a:tailEnd/>
          </a:ln>
        </p:spPr>
      </p:pic>
      <p:sp>
        <p:nvSpPr>
          <p:cNvPr id="8195" name="Text Box 6"/>
          <p:cNvSpPr txBox="1">
            <a:spLocks noChangeArrowheads="1"/>
          </p:cNvSpPr>
          <p:nvPr/>
        </p:nvSpPr>
        <p:spPr bwMode="auto">
          <a:xfrm>
            <a:off x="4648200" y="6248400"/>
            <a:ext cx="4495800" cy="461963"/>
          </a:xfrm>
          <a:prstGeom prst="rect">
            <a:avLst/>
          </a:prstGeom>
          <a:noFill/>
          <a:ln w="9525">
            <a:noFill/>
            <a:miter lim="800000"/>
            <a:headEnd/>
            <a:tailEnd/>
          </a:ln>
        </p:spPr>
        <p:txBody>
          <a:bodyPr>
            <a:spAutoFit/>
          </a:bodyPr>
          <a:lstStyle/>
          <a:p>
            <a:pPr algn="ctr"/>
            <a:r>
              <a:rPr lang="en-US" sz="2400">
                <a:latin typeface="Times New Roman" pitchFamily="18" charset="0"/>
                <a:ea typeface="ＭＳ Ｐゴシック" pitchFamily="34" charset="-128"/>
                <a:cs typeface="Times New Roman" pitchFamily="18" charset="0"/>
              </a:rPr>
              <a:t>Dr. Martin R. Delany</a:t>
            </a:r>
          </a:p>
        </p:txBody>
      </p:sp>
      <p:sp>
        <p:nvSpPr>
          <p:cNvPr id="8196" name="TextBox 3"/>
          <p:cNvSpPr txBox="1">
            <a:spLocks noChangeArrowheads="1"/>
          </p:cNvSpPr>
          <p:nvPr/>
        </p:nvSpPr>
        <p:spPr bwMode="auto">
          <a:xfrm>
            <a:off x="304800" y="1219200"/>
            <a:ext cx="4343400" cy="3846513"/>
          </a:xfrm>
          <a:prstGeom prst="rect">
            <a:avLst/>
          </a:prstGeom>
          <a:noFill/>
          <a:ln w="9525">
            <a:noFill/>
            <a:miter lim="800000"/>
            <a:headEnd/>
            <a:tailEnd/>
          </a:ln>
        </p:spPr>
        <p:txBody>
          <a:bodyPr>
            <a:spAutoFit/>
          </a:bodyPr>
          <a:lstStyle/>
          <a:p>
            <a:r>
              <a:rPr lang="en-US" sz="4400">
                <a:latin typeface="Times New Roman" pitchFamily="18" charset="0"/>
                <a:ea typeface="ＭＳ Ｐゴシック" pitchFamily="34" charset="-128"/>
                <a:cs typeface="Times New Roman" pitchFamily="18" charset="0"/>
              </a:rPr>
              <a:t>We are able sir, to command all the effective black men, as agents, in the United States.</a:t>
            </a:r>
            <a:r>
              <a:rPr lang="en-US" sz="2400">
                <a:latin typeface="Times New Roman" pitchFamily="18" charset="0"/>
                <a:ea typeface="ＭＳ Ｐゴシック" pitchFamily="34" charset="-128"/>
                <a:cs typeface="Times New Roman" pitchFamily="18" charset="0"/>
              </a:rPr>
              <a:t> </a:t>
            </a:r>
            <a:endParaRPr lang="en-US" sz="2400" b="1">
              <a:latin typeface="Times New Roman" pitchFamily="18" charset="0"/>
              <a:ea typeface="ＭＳ Ｐゴシック" pitchFamily="34" charset="-128"/>
              <a:cs typeface="Times New Roman" pitchFamily="18" charset="0"/>
            </a:endParaRPr>
          </a:p>
          <a:p>
            <a:endParaRPr lang="en-US" sz="2400" b="1">
              <a:ea typeface="ＭＳ Ｐゴシック" pitchFamily="34" charset="-128"/>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169863" y="609600"/>
            <a:ext cx="4648200" cy="5448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We are happy to believe - indeed, </a:t>
            </a:r>
            <a:r>
              <a:rPr lang="en-US" sz="2400" b="1" i="1">
                <a:latin typeface="Times New Roman" pitchFamily="18" charset="0"/>
                <a:cs typeface="Times New Roman" pitchFamily="18" charset="0"/>
              </a:rPr>
              <a:t>we have very good evidence to the fact</a:t>
            </a:r>
            <a:r>
              <a:rPr lang="en-US" sz="2400" b="1">
                <a:latin typeface="Times New Roman" pitchFamily="18" charset="0"/>
                <a:cs typeface="Times New Roman" pitchFamily="18" charset="0"/>
              </a:rPr>
              <a:t> - the Administration in Washington, notwithstanding appearances, stand ready to inaugurate and carry out a policy towards slavery which will most certainly eventuate in breaking down slavery in all the rebel States, just as soon as the people require it</a:t>
            </a:r>
            <a:r>
              <a:rPr lang="en-US" sz="2400">
                <a:latin typeface="Times New Roman" pitchFamily="18" charset="0"/>
                <a:cs typeface="Times New Roman" pitchFamily="18" charset="0"/>
              </a:rPr>
              <a:t>.</a:t>
            </a: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Frederick Douglass, August 1861</a:t>
            </a:r>
          </a:p>
        </p:txBody>
      </p:sp>
      <p:pic>
        <p:nvPicPr>
          <p:cNvPr id="9219" name="Picture 4" descr="0113.JPG"/>
          <p:cNvPicPr>
            <a:picLocks noChangeAspect="1"/>
          </p:cNvPicPr>
          <p:nvPr/>
        </p:nvPicPr>
        <p:blipFill>
          <a:blip r:embed="rId3" cstate="print"/>
          <a:srcRect/>
          <a:stretch>
            <a:fillRect/>
          </a:stretch>
        </p:blipFill>
        <p:spPr bwMode="auto">
          <a:xfrm>
            <a:off x="4724400" y="0"/>
            <a:ext cx="4419600" cy="6858000"/>
          </a:xfrm>
          <a:prstGeom prst="rect">
            <a:avLst/>
          </a:prstGeom>
          <a:noFill/>
          <a:ln w="9525">
            <a:noFill/>
            <a:miter lim="800000"/>
            <a:headEnd/>
            <a:tailEnd/>
          </a:ln>
        </p:spPr>
      </p:pic>
    </p:spTree>
  </p:cSld>
  <p:clrMapOvr>
    <a:masterClrMapping/>
  </p:clrMapOvr>
  <p:transition advClick="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mtClean="0"/>
          </a:p>
        </p:txBody>
      </p:sp>
      <p:pic>
        <p:nvPicPr>
          <p:cNvPr id="10243" name="Content Placeholder 3" descr="PatrickHenryVAHB.jpg"/>
          <p:cNvPicPr>
            <a:picLocks noGrp="1" noChangeAspect="1"/>
          </p:cNvPicPr>
          <p:nvPr>
            <p:ph idx="1"/>
          </p:nvPr>
        </p:nvPicPr>
        <p:blipFill>
          <a:blip r:embed="rId2" cstate="print"/>
          <a:srcRect/>
          <a:stretch>
            <a:fillRect/>
          </a:stretch>
        </p:blipFill>
        <p:spPr>
          <a:xfrm>
            <a:off x="0" y="0"/>
            <a:ext cx="9144000" cy="6858000"/>
          </a:xfrm>
        </p:spPr>
      </p:pic>
      <p:sp>
        <p:nvSpPr>
          <p:cNvPr id="10244" name="TextBox 1"/>
          <p:cNvSpPr txBox="1">
            <a:spLocks noChangeArrowheads="1"/>
          </p:cNvSpPr>
          <p:nvPr/>
        </p:nvSpPr>
        <p:spPr bwMode="auto">
          <a:xfrm>
            <a:off x="5715000" y="5084763"/>
            <a:ext cx="2595563" cy="368300"/>
          </a:xfrm>
          <a:prstGeom prst="rect">
            <a:avLst/>
          </a:prstGeom>
          <a:noFill/>
          <a:ln w="9525">
            <a:noFill/>
            <a:miter lim="800000"/>
            <a:headEnd/>
            <a:tailEnd/>
          </a:ln>
        </p:spPr>
        <p:txBody>
          <a:bodyPr wrap="none">
            <a:spAutoFit/>
          </a:bodyPr>
          <a:lstStyle/>
          <a:p>
            <a:r>
              <a:rPr lang="en-US"/>
              <a:t>Governor Patrick Henry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2322</Words>
  <Application>Microsoft Office PowerPoint</Application>
  <PresentationFormat>On-screen Show (4:3)</PresentationFormat>
  <Paragraphs>156</Paragraphs>
  <Slides>56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Times New Roman</vt:lpstr>
      <vt:lpstr>ＭＳ Ｐゴシック</vt:lpstr>
      <vt:lpstr>Myriad Pro</vt:lpstr>
      <vt:lpstr>Wingdings</vt:lpstr>
      <vt:lpstr>Office Theme</vt:lpstr>
      <vt:lpstr>Contraband to Freedmen: “How the Law of War Became a Tool for Liberty”</vt:lpstr>
      <vt:lpstr>Slide 2</vt:lpstr>
      <vt:lpstr>Slide 3</vt:lpstr>
      <vt:lpstr>Slide 4</vt:lpstr>
      <vt:lpstr>Slide 5</vt:lpstr>
      <vt:lpstr>The Loyal League</vt:lpstr>
      <vt:lpstr>Slide 7</vt:lpstr>
      <vt:lpstr>Slide 8</vt:lpstr>
      <vt:lpstr>Slide 9</vt:lpstr>
      <vt:lpstr>Slide 10</vt:lpstr>
      <vt:lpstr>Slide 11</vt:lpstr>
      <vt:lpstr>Slide 12</vt:lpstr>
      <vt:lpstr>Slide 13</vt:lpstr>
      <vt:lpstr>Slide 14</vt:lpstr>
      <vt:lpstr>Slide 15</vt:lpstr>
      <vt:lpstr>April 12, 1861</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First Confiscation Act</vt:lpstr>
      <vt:lpstr>First Confiscation Act</vt:lpstr>
      <vt:lpstr>Slide 36</vt:lpstr>
      <vt:lpstr>Slide 37</vt:lpstr>
      <vt:lpstr>Slide 38</vt:lpstr>
      <vt:lpstr>Slide 39</vt:lpstr>
      <vt:lpstr>Slide 40</vt:lpstr>
      <vt:lpstr>Slide 41</vt:lpstr>
      <vt:lpstr>Slide 42</vt:lpstr>
      <vt:lpstr>Slide 43</vt:lpstr>
      <vt:lpstr>Slide 44</vt:lpstr>
      <vt:lpstr>Slide 45</vt:lpstr>
      <vt:lpstr>Militia Act of 1862</vt:lpstr>
      <vt:lpstr>Slide 47</vt:lpstr>
      <vt:lpstr>Second Confiscation Act</vt:lpstr>
      <vt:lpstr>Second Confiscation Act</vt:lpstr>
      <vt:lpstr>Slide 50</vt:lpstr>
      <vt:lpstr>Slide 51</vt:lpstr>
      <vt:lpstr>Slide 52</vt:lpstr>
      <vt:lpstr>Slide 53</vt:lpstr>
      <vt:lpstr>Slide 54</vt:lpstr>
      <vt:lpstr>Slide 55</vt:lpstr>
      <vt:lpstr>Slide 56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Hari</dc:creator>
  <cp:lastModifiedBy>tho</cp:lastModifiedBy>
  <cp:revision>44</cp:revision>
  <dcterms:created xsi:type="dcterms:W3CDTF">2012-05-19T06:39:05Z</dcterms:created>
  <dcterms:modified xsi:type="dcterms:W3CDTF">2012-09-14T03:04:59Z</dcterms:modified>
</cp:coreProperties>
</file>