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6"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5" autoAdjust="0"/>
    <p:restoredTop sz="94660"/>
  </p:normalViewPr>
  <p:slideViewPr>
    <p:cSldViewPr>
      <p:cViewPr varScale="1">
        <p:scale>
          <a:sx n="80" d="100"/>
          <a:sy n="80"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D9C0D-6FC4-4239-BBEC-FFEE3DDCCF98}" type="datetimeFigureOut">
              <a:rPr lang="en-US" smtClean="0"/>
              <a:pPr/>
              <a:t>5/2/2011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DB7EB-ACDF-4590-8351-1061263453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FDB7EB-ACDF-4590-8351-10612634538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DB7EB-ACDF-4590-8351-10612634538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146599-54FA-403C-AE7F-E854980DCCBF}"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0EB5D-D457-477E-95E3-435520D849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46599-54FA-403C-AE7F-E854980DCCBF}"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0EB5D-D457-477E-95E3-435520D849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46599-54FA-403C-AE7F-E854980DCCBF}"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0EB5D-D457-477E-95E3-435520D849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46599-54FA-403C-AE7F-E854980DCCBF}"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0EB5D-D457-477E-95E3-435520D849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46599-54FA-403C-AE7F-E854980DCCBF}"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0EB5D-D457-477E-95E3-435520D849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46599-54FA-403C-AE7F-E854980DCCBF}"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0EB5D-D457-477E-95E3-435520D849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146599-54FA-403C-AE7F-E854980DCCBF}" type="datetimeFigureOut">
              <a:rPr lang="en-US" smtClean="0"/>
              <a:pPr/>
              <a:t>5/2/2011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0EB5D-D457-477E-95E3-435520D849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146599-54FA-403C-AE7F-E854980DCCBF}" type="datetimeFigureOut">
              <a:rPr lang="en-US" smtClean="0"/>
              <a:pPr/>
              <a:t>5/2/2011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0EB5D-D457-477E-95E3-435520D849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46599-54FA-403C-AE7F-E854980DCCBF}" type="datetimeFigureOut">
              <a:rPr lang="en-US" smtClean="0"/>
              <a:pPr/>
              <a:t>5/2/2011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0EB5D-D457-477E-95E3-435520D849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46599-54FA-403C-AE7F-E854980DCCBF}"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0EB5D-D457-477E-95E3-435520D849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46599-54FA-403C-AE7F-E854980DCCBF}"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0EB5D-D457-477E-95E3-435520D849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46599-54FA-403C-AE7F-E854980DCCBF}" type="datetimeFigureOut">
              <a:rPr lang="en-US" smtClean="0"/>
              <a:pPr/>
              <a:t>5/2/2011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0EB5D-D457-477E-95E3-435520D849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C000"/>
                </a:solidFill>
                <a:latin typeface="AmericanTypewriter Medium" pitchFamily="18" charset="0"/>
              </a:rPr>
              <a:t>A New Home for Liberty</a:t>
            </a:r>
            <a:endParaRPr lang="en-US" dirty="0">
              <a:solidFill>
                <a:srgbClr val="FFC000"/>
              </a:solidFill>
              <a:latin typeface="AmericanTypewriter Medium" pitchFamily="18" charset="0"/>
            </a:endParaRPr>
          </a:p>
        </p:txBody>
      </p:sp>
      <p:sp>
        <p:nvSpPr>
          <p:cNvPr id="3" name="Subtitle 2"/>
          <p:cNvSpPr>
            <a:spLocks noGrp="1"/>
          </p:cNvSpPr>
          <p:nvPr>
            <p:ph type="subTitle" idx="1"/>
          </p:nvPr>
        </p:nvSpPr>
        <p:spPr>
          <a:xfrm>
            <a:off x="1371600" y="3429000"/>
            <a:ext cx="6400800" cy="1752600"/>
          </a:xfrm>
        </p:spPr>
        <p:txBody>
          <a:bodyPr/>
          <a:lstStyle/>
          <a:p>
            <a:r>
              <a:rPr lang="en-US" dirty="0" smtClean="0">
                <a:latin typeface="AmericanTypewriter Medium" pitchFamily="18" charset="0"/>
              </a:rPr>
              <a:t>Human Rights, Slavery, and the Creation of West Virginia</a:t>
            </a:r>
            <a:endParaRPr lang="en-US" dirty="0">
              <a:latin typeface="AmericanTypewriter Medium"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ene 2 - Reader 3 - 3.jpg"/>
          <p:cNvPicPr>
            <a:picLocks noChangeAspect="1"/>
          </p:cNvPicPr>
          <p:nvPr/>
        </p:nvPicPr>
        <p:blipFill>
          <a:blip r:embed="rId3" cstate="print"/>
          <a:stretch>
            <a:fillRect/>
          </a:stretch>
        </p:blipFill>
        <p:spPr>
          <a:xfrm>
            <a:off x="381000" y="579120"/>
            <a:ext cx="8382000" cy="56997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ene 2 - Reader 4 - 2.jpg"/>
          <p:cNvPicPr>
            <a:picLocks noChangeAspect="1"/>
          </p:cNvPicPr>
          <p:nvPr/>
        </p:nvPicPr>
        <p:blipFill>
          <a:blip r:embed="rId3" cstate="print"/>
          <a:stretch>
            <a:fillRect/>
          </a:stretch>
        </p:blipFill>
        <p:spPr>
          <a:xfrm>
            <a:off x="2308860" y="621030"/>
            <a:ext cx="4526280" cy="56159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4950"/>
            <a:ext cx="4572000" cy="1162050"/>
          </a:xfrm>
        </p:spPr>
        <p:txBody>
          <a:bodyPr>
            <a:normAutofit/>
          </a:bodyPr>
          <a:lstStyle/>
          <a:p>
            <a:pPr algn="ctr"/>
            <a:r>
              <a:rPr lang="en-US" sz="3600" b="0" u="sng" dirty="0" smtClean="0">
                <a:solidFill>
                  <a:srgbClr val="FFC000"/>
                </a:solidFill>
                <a:latin typeface="AmericanTypewriter Medium" pitchFamily="18" charset="0"/>
              </a:rPr>
              <a:t>Mr. Hagar</a:t>
            </a:r>
            <a:endParaRPr lang="en-US" sz="3600" b="0" u="sng" dirty="0">
              <a:solidFill>
                <a:srgbClr val="FFC000"/>
              </a:solidFill>
              <a:latin typeface="AmericanTypewriter Medium" pitchFamily="18" charset="0"/>
            </a:endParaRPr>
          </a:p>
        </p:txBody>
      </p:sp>
      <p:pic>
        <p:nvPicPr>
          <p:cNvPr id="5" name="Content Placeholder 4" descr="Scene 3 - Reader 1 - 2.jpg"/>
          <p:cNvPicPr>
            <a:picLocks noGrp="1" noChangeAspect="1"/>
          </p:cNvPicPr>
          <p:nvPr>
            <p:ph idx="1"/>
          </p:nvPr>
        </p:nvPicPr>
        <p:blipFill>
          <a:blip r:embed="rId3" cstate="print"/>
          <a:stretch>
            <a:fillRect/>
          </a:stretch>
        </p:blipFill>
        <p:spPr>
          <a:xfrm>
            <a:off x="4606925" y="1099343"/>
            <a:ext cx="3505200" cy="4830604"/>
          </a:xfrm>
        </p:spPr>
      </p:pic>
      <p:sp>
        <p:nvSpPr>
          <p:cNvPr id="4" name="Text Placeholder 3"/>
          <p:cNvSpPr>
            <a:spLocks noGrp="1"/>
          </p:cNvSpPr>
          <p:nvPr>
            <p:ph type="body" sz="half" idx="2"/>
          </p:nvPr>
        </p:nvSpPr>
        <p:spPr>
          <a:xfrm>
            <a:off x="0" y="3111500"/>
            <a:ext cx="4572000" cy="2451100"/>
          </a:xfrm>
        </p:spPr>
        <p:txBody>
          <a:bodyPr>
            <a:normAutofit/>
          </a:bodyPr>
          <a:lstStyle/>
          <a:p>
            <a:pPr algn="ctr"/>
            <a:r>
              <a:rPr lang="en-US" sz="1600" dirty="0" smtClean="0">
                <a:solidFill>
                  <a:srgbClr val="FFC000"/>
                </a:solidFill>
                <a:latin typeface="AmericanTypewriter Medium" pitchFamily="18" charset="0"/>
              </a:rPr>
              <a:t>“Negro slavery is the origin and foundation of our national troubles, and the cause of the terrible rebellion in our midst, that is seeking to overthrow our government; and slavery is incompatible with the Word of God, and detrimental to the interests of a free people, as well as a wrong to the slaves themselves.”</a:t>
            </a:r>
            <a:endParaRPr lang="en-US" sz="1600" dirty="0">
              <a:solidFill>
                <a:srgbClr val="FFC000"/>
              </a:solidFill>
              <a:latin typeface="AmericanTypewriter Medium"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ene 3 - Reader 2.jpg"/>
          <p:cNvPicPr>
            <a:picLocks noChangeAspect="1"/>
          </p:cNvPicPr>
          <p:nvPr/>
        </p:nvPicPr>
        <p:blipFill>
          <a:blip r:embed="rId3" cstate="print"/>
          <a:stretch>
            <a:fillRect/>
          </a:stretch>
        </p:blipFill>
        <p:spPr>
          <a:xfrm>
            <a:off x="2691079" y="762000"/>
            <a:ext cx="3761842" cy="4586630"/>
          </a:xfrm>
          <a:prstGeom prst="rect">
            <a:avLst/>
          </a:prstGeom>
        </p:spPr>
      </p:pic>
      <p:sp>
        <p:nvSpPr>
          <p:cNvPr id="3" name="TextBox 2"/>
          <p:cNvSpPr txBox="1"/>
          <p:nvPr/>
        </p:nvSpPr>
        <p:spPr>
          <a:xfrm>
            <a:off x="2672987" y="5486400"/>
            <a:ext cx="3798027" cy="646331"/>
          </a:xfrm>
          <a:prstGeom prst="rect">
            <a:avLst/>
          </a:prstGeom>
          <a:noFill/>
        </p:spPr>
        <p:txBody>
          <a:bodyPr wrap="none" rtlCol="0">
            <a:spAutoFit/>
          </a:bodyPr>
          <a:lstStyle/>
          <a:p>
            <a:pPr algn="ctr"/>
            <a:r>
              <a:rPr lang="en-US" sz="3600" dirty="0" smtClean="0">
                <a:solidFill>
                  <a:srgbClr val="FFC000"/>
                </a:solidFill>
                <a:latin typeface="AmericanTypewriter Medium" pitchFamily="18" charset="0"/>
              </a:rPr>
              <a:t>Gordon Battelle</a:t>
            </a:r>
            <a:endParaRPr lang="en-US" sz="3600" dirty="0">
              <a:solidFill>
                <a:srgbClr val="FFC000"/>
              </a:solidFill>
              <a:latin typeface="AmericanTypewriter Medium"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20840"/>
            <a:ext cx="9144000" cy="3416320"/>
          </a:xfrm>
          <a:prstGeom prst="rect">
            <a:avLst/>
          </a:prstGeom>
          <a:noFill/>
        </p:spPr>
        <p:txBody>
          <a:bodyPr wrap="square" rtlCol="0">
            <a:spAutoFit/>
          </a:bodyPr>
          <a:lstStyle/>
          <a:p>
            <a:pPr algn="ctr"/>
            <a:r>
              <a:rPr lang="en-US" sz="2400" dirty="0" smtClean="0">
                <a:solidFill>
                  <a:srgbClr val="FFC000"/>
                </a:solidFill>
                <a:latin typeface="AmericanTypewriter Medium" pitchFamily="18" charset="0"/>
              </a:rPr>
              <a:t>“I congratulate this house and the country on the vote just taken to table the resolution proposed by Mr. Battelle. If nothing more is said about slavery here, it will do more than anything this house can do to cause all opposition to this Constitution and this new State to cease. And I ask my friend from Ohio, Mr. Battelle, never to mention slavery here again.”</a:t>
            </a:r>
          </a:p>
          <a:p>
            <a:pPr algn="ctr"/>
            <a:endParaRPr lang="en-US" sz="2400" dirty="0" smtClean="0">
              <a:solidFill>
                <a:srgbClr val="FFC000"/>
              </a:solidFill>
              <a:latin typeface="AmericanTypewriter Medium" pitchFamily="18" charset="0"/>
            </a:endParaRPr>
          </a:p>
          <a:p>
            <a:pPr algn="ctr"/>
            <a:r>
              <a:rPr lang="en-US" sz="2200" i="1" dirty="0" smtClean="0">
                <a:solidFill>
                  <a:srgbClr val="FFC000"/>
                </a:solidFill>
                <a:latin typeface="AmericanTypewriter Medium" pitchFamily="18" charset="0"/>
              </a:rPr>
              <a:t>Mr. Raymond, Wheeling Convention, February 13, 1862</a:t>
            </a:r>
            <a:endParaRPr lang="en-US" sz="2200" i="1" dirty="0">
              <a:solidFill>
                <a:srgbClr val="FFC000"/>
              </a:solidFill>
              <a:latin typeface="AmericanTypewriter Medium"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ene 3 - Reader 1.jpg"/>
          <p:cNvPicPr>
            <a:picLocks noChangeAspect="1"/>
          </p:cNvPicPr>
          <p:nvPr/>
        </p:nvPicPr>
        <p:blipFill>
          <a:blip r:embed="rId3" cstate="print"/>
          <a:stretch>
            <a:fillRect/>
          </a:stretch>
        </p:blipFill>
        <p:spPr>
          <a:xfrm>
            <a:off x="1143000" y="762000"/>
            <a:ext cx="6858000" cy="4590288"/>
          </a:xfrm>
          <a:prstGeom prst="rect">
            <a:avLst/>
          </a:prstGeom>
        </p:spPr>
      </p:pic>
      <p:sp>
        <p:nvSpPr>
          <p:cNvPr id="3" name="TextBox 2"/>
          <p:cNvSpPr txBox="1"/>
          <p:nvPr/>
        </p:nvSpPr>
        <p:spPr>
          <a:xfrm>
            <a:off x="1554347" y="5562600"/>
            <a:ext cx="6035307" cy="830997"/>
          </a:xfrm>
          <a:prstGeom prst="rect">
            <a:avLst/>
          </a:prstGeom>
          <a:noFill/>
        </p:spPr>
        <p:txBody>
          <a:bodyPr wrap="none" rtlCol="0">
            <a:spAutoFit/>
          </a:bodyPr>
          <a:lstStyle/>
          <a:p>
            <a:pPr algn="ctr"/>
            <a:r>
              <a:rPr lang="en-US" sz="2400" dirty="0" smtClean="0">
                <a:solidFill>
                  <a:srgbClr val="FFC000"/>
                </a:solidFill>
                <a:latin typeface="AmericanTypewriter Medium" pitchFamily="18" charset="0"/>
              </a:rPr>
              <a:t>Independence Hall</a:t>
            </a:r>
          </a:p>
          <a:p>
            <a:pPr algn="ctr"/>
            <a:r>
              <a:rPr lang="en-US" sz="2400" dirty="0" smtClean="0">
                <a:solidFill>
                  <a:srgbClr val="FFC000"/>
                </a:solidFill>
                <a:latin typeface="AmericanTypewriter Medium" pitchFamily="18" charset="0"/>
              </a:rPr>
              <a:t>Location of the Wheeling Conventions</a:t>
            </a:r>
            <a:endParaRPr lang="en-US" sz="2400" dirty="0">
              <a:solidFill>
                <a:srgbClr val="FFC000"/>
              </a:solidFill>
              <a:latin typeface="AmericanTypewriter Medium"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ene 3 - Reader 1 - 3.jpg"/>
          <p:cNvPicPr>
            <a:picLocks noChangeAspect="1"/>
          </p:cNvPicPr>
          <p:nvPr/>
        </p:nvPicPr>
        <p:blipFill>
          <a:blip r:embed="rId3" cstate="print"/>
          <a:stretch>
            <a:fillRect/>
          </a:stretch>
        </p:blipFill>
        <p:spPr>
          <a:xfrm>
            <a:off x="1336040" y="0"/>
            <a:ext cx="6471920" cy="3599180"/>
          </a:xfrm>
          <a:prstGeom prst="rect">
            <a:avLst/>
          </a:prstGeom>
        </p:spPr>
      </p:pic>
      <p:sp>
        <p:nvSpPr>
          <p:cNvPr id="6" name="TextBox 5"/>
          <p:cNvSpPr txBox="1"/>
          <p:nvPr/>
        </p:nvSpPr>
        <p:spPr>
          <a:xfrm>
            <a:off x="0" y="4293275"/>
            <a:ext cx="9143999" cy="2031325"/>
          </a:xfrm>
          <a:prstGeom prst="rect">
            <a:avLst/>
          </a:prstGeom>
          <a:noFill/>
        </p:spPr>
        <p:txBody>
          <a:bodyPr wrap="square" rtlCol="0">
            <a:spAutoFit/>
          </a:bodyPr>
          <a:lstStyle/>
          <a:p>
            <a:pPr algn="ctr"/>
            <a:r>
              <a:rPr lang="en-US" dirty="0" smtClean="0">
                <a:solidFill>
                  <a:srgbClr val="FFC000"/>
                </a:solidFill>
                <a:latin typeface="AmericanTypewriter Medium" pitchFamily="18" charset="0"/>
              </a:rPr>
              <a:t>“The injuries which slavery inflicts upon our own people are manifold and obvious. It practically aims to enslave not merely another race, but our own race. It inserts in its bill of rights some very high sounding phrases securing the freedom of speech; and then puts a lock on every man’s mouth and a seal on every man’s lips who will not shout for and swear by the divinity of the system.”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95800" y="5695950"/>
            <a:ext cx="3581400" cy="476250"/>
          </a:xfrm>
        </p:spPr>
        <p:txBody>
          <a:bodyPr>
            <a:normAutofit/>
          </a:bodyPr>
          <a:lstStyle/>
          <a:p>
            <a:pPr algn="ctr"/>
            <a:r>
              <a:rPr lang="en-US" sz="2200" b="0" dirty="0" smtClean="0">
                <a:solidFill>
                  <a:srgbClr val="FFC000"/>
                </a:solidFill>
                <a:latin typeface="AmericanTypewriter Medium" pitchFamily="18" charset="0"/>
              </a:rPr>
              <a:t>Fredrick Douglass</a:t>
            </a:r>
            <a:endParaRPr lang="en-US" sz="2200" b="0" dirty="0">
              <a:solidFill>
                <a:srgbClr val="FFC000"/>
              </a:solidFill>
              <a:latin typeface="AmericanTypewriter Medium" pitchFamily="18" charset="0"/>
            </a:endParaRPr>
          </a:p>
        </p:txBody>
      </p:sp>
      <p:pic>
        <p:nvPicPr>
          <p:cNvPr id="7" name="Content Placeholder 6" descr="Scene 4 - Reader 1 - 2.jpg"/>
          <p:cNvPicPr>
            <a:picLocks noGrp="1" noChangeAspect="1"/>
          </p:cNvPicPr>
          <p:nvPr>
            <p:ph idx="1"/>
          </p:nvPr>
        </p:nvPicPr>
        <p:blipFill>
          <a:blip r:embed="rId3" cstate="print"/>
          <a:stretch>
            <a:fillRect/>
          </a:stretch>
        </p:blipFill>
        <p:spPr>
          <a:xfrm>
            <a:off x="4495800" y="685800"/>
            <a:ext cx="3571875" cy="4957763"/>
          </a:xfrm>
        </p:spPr>
      </p:pic>
      <p:sp>
        <p:nvSpPr>
          <p:cNvPr id="6" name="Text Placeholder 5"/>
          <p:cNvSpPr>
            <a:spLocks noGrp="1"/>
          </p:cNvSpPr>
          <p:nvPr>
            <p:ph type="body" sz="half" idx="2"/>
          </p:nvPr>
        </p:nvSpPr>
        <p:spPr>
          <a:xfrm>
            <a:off x="0" y="1905000"/>
            <a:ext cx="4495800" cy="2755900"/>
          </a:xfrm>
        </p:spPr>
        <p:txBody>
          <a:bodyPr>
            <a:normAutofit/>
          </a:bodyPr>
          <a:lstStyle/>
          <a:p>
            <a:pPr algn="ctr"/>
            <a:r>
              <a:rPr lang="en-US" sz="2000" dirty="0" smtClean="0">
                <a:solidFill>
                  <a:srgbClr val="FFC000"/>
                </a:solidFill>
                <a:latin typeface="AmericanTypewriter Medium" pitchFamily="18" charset="0"/>
              </a:rPr>
              <a:t>“Who would be free themselves must strike the blow. Liberty won by white men would lose half its luster. This is the sentiment of every brave colored man amongst us. There is no time to delay. Better even die free, than to live slaves.”</a:t>
            </a:r>
            <a:endParaRPr lang="en-US" sz="2000" dirty="0">
              <a:solidFill>
                <a:srgbClr val="FFC000"/>
              </a:solidFill>
              <a:latin typeface="AmericanTypewriter Medium"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ene 1 - Reader 1 - 2.jpg"/>
          <p:cNvPicPr>
            <a:picLocks noChangeAspect="1"/>
          </p:cNvPicPr>
          <p:nvPr/>
        </p:nvPicPr>
        <p:blipFill>
          <a:blip r:embed="rId3" cstate="print"/>
          <a:stretch>
            <a:fillRect/>
          </a:stretch>
        </p:blipFill>
        <p:spPr>
          <a:xfrm>
            <a:off x="285750" y="914400"/>
            <a:ext cx="8572500" cy="5029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ene 4 - Reader 2.jpg"/>
          <p:cNvPicPr>
            <a:picLocks noChangeAspect="1"/>
          </p:cNvPicPr>
          <p:nvPr/>
        </p:nvPicPr>
        <p:blipFill>
          <a:blip r:embed="rId3" cstate="print"/>
          <a:stretch>
            <a:fillRect/>
          </a:stretch>
        </p:blipFill>
        <p:spPr>
          <a:xfrm>
            <a:off x="1335024" y="76200"/>
            <a:ext cx="6473952" cy="5308092"/>
          </a:xfrm>
          <a:prstGeom prst="rect">
            <a:avLst/>
          </a:prstGeom>
        </p:spPr>
      </p:pic>
      <p:sp>
        <p:nvSpPr>
          <p:cNvPr id="3" name="TextBox 2"/>
          <p:cNvSpPr txBox="1"/>
          <p:nvPr/>
        </p:nvSpPr>
        <p:spPr>
          <a:xfrm>
            <a:off x="1143000" y="5334000"/>
            <a:ext cx="6858000" cy="1169551"/>
          </a:xfrm>
          <a:prstGeom prst="rect">
            <a:avLst/>
          </a:prstGeom>
          <a:noFill/>
        </p:spPr>
        <p:txBody>
          <a:bodyPr wrap="square" rtlCol="0">
            <a:spAutoFit/>
          </a:bodyPr>
          <a:lstStyle/>
          <a:p>
            <a:pPr algn="ctr"/>
            <a:r>
              <a:rPr lang="en-US" dirty="0" smtClean="0">
                <a:solidFill>
                  <a:srgbClr val="FFC000"/>
                </a:solidFill>
                <a:latin typeface="AmericanTypewriter Medium" pitchFamily="18" charset="0"/>
              </a:rPr>
              <a:t>“Believe them not; cowards themselves, they do not wish to have their cowardice shamed by your brave example.”</a:t>
            </a:r>
          </a:p>
          <a:p>
            <a:pPr algn="ctr"/>
            <a:endParaRPr lang="en-US" dirty="0" smtClean="0">
              <a:solidFill>
                <a:srgbClr val="FFC000"/>
              </a:solidFill>
              <a:latin typeface="AmericanTypewriter Medium" pitchFamily="18" charset="0"/>
            </a:endParaRPr>
          </a:p>
          <a:p>
            <a:pPr algn="ctr"/>
            <a:r>
              <a:rPr lang="en-US" sz="1600" i="1" dirty="0" smtClean="0">
                <a:solidFill>
                  <a:srgbClr val="FFC000"/>
                </a:solidFill>
                <a:latin typeface="AmericanTypewriter Medium" pitchFamily="18" charset="0"/>
              </a:rPr>
              <a:t>Fredrick Douglass</a:t>
            </a:r>
            <a:endParaRPr lang="en-US" sz="1600" i="1" dirty="0">
              <a:solidFill>
                <a:srgbClr val="FFC000"/>
              </a:solidFill>
              <a:latin typeface="AmericanTypewriter Medium"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ene 4 - Reader 3.jpg"/>
          <p:cNvPicPr>
            <a:picLocks noChangeAspect="1"/>
          </p:cNvPicPr>
          <p:nvPr/>
        </p:nvPicPr>
        <p:blipFill>
          <a:blip r:embed="rId3" cstate="print"/>
          <a:stretch>
            <a:fillRect/>
          </a:stretch>
        </p:blipFill>
        <p:spPr>
          <a:xfrm>
            <a:off x="914400" y="946404"/>
            <a:ext cx="7315200" cy="496519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ene 5 - Reader 1.jpg"/>
          <p:cNvPicPr>
            <a:picLocks noChangeAspect="1"/>
          </p:cNvPicPr>
          <p:nvPr/>
        </p:nvPicPr>
        <p:blipFill>
          <a:blip r:embed="rId3" cstate="print"/>
          <a:stretch>
            <a:fillRect/>
          </a:stretch>
        </p:blipFill>
        <p:spPr>
          <a:xfrm>
            <a:off x="469900" y="501650"/>
            <a:ext cx="8204200" cy="58547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ene 5 - Reader 2.jpg"/>
          <p:cNvPicPr>
            <a:picLocks noChangeAspect="1"/>
          </p:cNvPicPr>
          <p:nvPr/>
        </p:nvPicPr>
        <p:blipFill>
          <a:blip r:embed="rId3" cstate="print"/>
          <a:stretch>
            <a:fillRect/>
          </a:stretch>
        </p:blipFill>
        <p:spPr>
          <a:xfrm>
            <a:off x="1000125" y="928688"/>
            <a:ext cx="7143750" cy="50006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clifford-good-photo-5x7.gif"/>
          <p:cNvPicPr>
            <a:picLocks noChangeAspect="1"/>
          </p:cNvPicPr>
          <p:nvPr/>
        </p:nvPicPr>
        <p:blipFill>
          <a:blip r:embed="rId3" cstate="print"/>
          <a:stretch>
            <a:fillRect/>
          </a:stretch>
        </p:blipFill>
        <p:spPr>
          <a:xfrm>
            <a:off x="2686050" y="304800"/>
            <a:ext cx="3771900" cy="5385435"/>
          </a:xfrm>
          <a:prstGeom prst="rect">
            <a:avLst/>
          </a:prstGeom>
        </p:spPr>
      </p:pic>
      <p:sp>
        <p:nvSpPr>
          <p:cNvPr id="8" name="TextBox 7"/>
          <p:cNvSpPr txBox="1"/>
          <p:nvPr/>
        </p:nvSpPr>
        <p:spPr>
          <a:xfrm>
            <a:off x="3094769" y="5715000"/>
            <a:ext cx="2954463" cy="646331"/>
          </a:xfrm>
          <a:prstGeom prst="rect">
            <a:avLst/>
          </a:prstGeom>
          <a:noFill/>
        </p:spPr>
        <p:txBody>
          <a:bodyPr wrap="none" rtlCol="0">
            <a:spAutoFit/>
          </a:bodyPr>
          <a:lstStyle/>
          <a:p>
            <a:pPr algn="ctr"/>
            <a:r>
              <a:rPr lang="en-US" sz="3600" dirty="0" smtClean="0">
                <a:solidFill>
                  <a:srgbClr val="FFC000"/>
                </a:solidFill>
                <a:latin typeface="AmericanTypewriter Medium" pitchFamily="18" charset="0"/>
              </a:rPr>
              <a:t>J.R. Clifford</a:t>
            </a:r>
            <a:endParaRPr lang="en-US" sz="3600" dirty="0">
              <a:solidFill>
                <a:srgbClr val="FFC000"/>
              </a:solidFill>
              <a:latin typeface="AmericanTypewriter Medium"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ene 1 - Reader 2 - 2.bmp"/>
          <p:cNvPicPr>
            <a:picLocks noChangeAspect="1"/>
          </p:cNvPicPr>
          <p:nvPr/>
        </p:nvPicPr>
        <p:blipFill>
          <a:blip r:embed="rId3" cstate="print"/>
          <a:stretch>
            <a:fillRect/>
          </a:stretch>
        </p:blipFill>
        <p:spPr>
          <a:xfrm>
            <a:off x="1464469" y="1012031"/>
            <a:ext cx="6215063" cy="48339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71550"/>
            <a:ext cx="4267200" cy="1162050"/>
          </a:xfrm>
        </p:spPr>
        <p:txBody>
          <a:bodyPr>
            <a:normAutofit/>
          </a:bodyPr>
          <a:lstStyle/>
          <a:p>
            <a:pPr algn="ctr"/>
            <a:r>
              <a:rPr lang="en-US" sz="2400" b="0" u="sng" dirty="0" smtClean="0">
                <a:solidFill>
                  <a:srgbClr val="FFC000"/>
                </a:solidFill>
                <a:latin typeface="AmericanTypewriter Medium" pitchFamily="18" charset="0"/>
              </a:rPr>
              <a:t>The Ruffner Pamphlet</a:t>
            </a:r>
            <a:endParaRPr lang="en-US" sz="2400" b="0" u="sng" dirty="0">
              <a:solidFill>
                <a:srgbClr val="FFC000"/>
              </a:solidFill>
              <a:latin typeface="AmericanTypewriter Medium" pitchFamily="18" charset="0"/>
            </a:endParaRPr>
          </a:p>
        </p:txBody>
      </p:sp>
      <p:pic>
        <p:nvPicPr>
          <p:cNvPr id="7" name="Content Placeholder 6" descr="Scene 1 - Reader 3.jpg"/>
          <p:cNvPicPr>
            <a:picLocks noGrp="1" noChangeAspect="1"/>
          </p:cNvPicPr>
          <p:nvPr>
            <p:ph idx="1"/>
          </p:nvPr>
        </p:nvPicPr>
        <p:blipFill>
          <a:blip r:embed="rId3" cstate="print"/>
          <a:stretch>
            <a:fillRect/>
          </a:stretch>
        </p:blipFill>
        <p:spPr>
          <a:xfrm>
            <a:off x="4302125" y="863314"/>
            <a:ext cx="3657600" cy="4672584"/>
          </a:xfrm>
        </p:spPr>
      </p:pic>
      <p:sp>
        <p:nvSpPr>
          <p:cNvPr id="6" name="Text Placeholder 5"/>
          <p:cNvSpPr>
            <a:spLocks noGrp="1"/>
          </p:cNvSpPr>
          <p:nvPr>
            <p:ph type="body" sz="half" idx="2"/>
          </p:nvPr>
        </p:nvSpPr>
        <p:spPr>
          <a:xfrm>
            <a:off x="0" y="2578100"/>
            <a:ext cx="4267200" cy="2908300"/>
          </a:xfrm>
        </p:spPr>
        <p:txBody>
          <a:bodyPr>
            <a:normAutofit/>
          </a:bodyPr>
          <a:lstStyle/>
          <a:p>
            <a:pPr algn="ctr"/>
            <a:r>
              <a:rPr lang="en-US" sz="1800" dirty="0" smtClean="0">
                <a:solidFill>
                  <a:srgbClr val="FFC000"/>
                </a:solidFill>
                <a:latin typeface="AmericanTypewriter Medium" pitchFamily="18" charset="0"/>
              </a:rPr>
              <a:t>“We have now seen how slavery, when in full operation, first checks, and then stops the growth of population; and finally turns it into a decline. We have seen also that slavery… hangs like a dead weight upon a country… </a:t>
            </a:r>
            <a:r>
              <a:rPr lang="en-US" sz="1800" i="1" dirty="0" smtClean="0">
                <a:solidFill>
                  <a:srgbClr val="FFC000"/>
                </a:solidFill>
                <a:latin typeface="AmericanTypewriter Medium" pitchFamily="18" charset="0"/>
              </a:rPr>
              <a:t>Slavery is pernicious to the welfare of West Virginia.”</a:t>
            </a:r>
            <a:endParaRPr lang="en-US" sz="1800" dirty="0">
              <a:solidFill>
                <a:srgbClr val="FFC000"/>
              </a:solidFill>
              <a:latin typeface="AmericanTypewriter Medium" pitchFamily="18" charset="0"/>
            </a:endParaRPr>
          </a:p>
        </p:txBody>
      </p:sp>
      <p:sp>
        <p:nvSpPr>
          <p:cNvPr id="8" name="TextBox 7"/>
          <p:cNvSpPr txBox="1"/>
          <p:nvPr/>
        </p:nvSpPr>
        <p:spPr>
          <a:xfrm>
            <a:off x="4267200" y="5562600"/>
            <a:ext cx="3733800" cy="461665"/>
          </a:xfrm>
          <a:prstGeom prst="rect">
            <a:avLst/>
          </a:prstGeom>
          <a:noFill/>
        </p:spPr>
        <p:txBody>
          <a:bodyPr wrap="square" rtlCol="0">
            <a:spAutoFit/>
          </a:bodyPr>
          <a:lstStyle/>
          <a:p>
            <a:pPr algn="ctr"/>
            <a:r>
              <a:rPr lang="en-US" sz="2400" dirty="0" smtClean="0">
                <a:solidFill>
                  <a:srgbClr val="FFC000"/>
                </a:solidFill>
                <a:latin typeface="AmericanTypewriter Medium" pitchFamily="18" charset="0"/>
              </a:rPr>
              <a:t>Henry Ruffner</a:t>
            </a:r>
            <a:endParaRPr lang="en-US" sz="2400" dirty="0">
              <a:solidFill>
                <a:srgbClr val="FFC000"/>
              </a:solidFill>
              <a:latin typeface="AmericanTypewriter Medium"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ene 1 - Reader 4.jpg"/>
          <p:cNvPicPr>
            <a:picLocks noChangeAspect="1"/>
          </p:cNvPicPr>
          <p:nvPr/>
        </p:nvPicPr>
        <p:blipFill>
          <a:blip r:embed="rId3" cstate="print"/>
          <a:stretch>
            <a:fillRect/>
          </a:stretch>
        </p:blipFill>
        <p:spPr>
          <a:xfrm>
            <a:off x="508000" y="311150"/>
            <a:ext cx="8128000" cy="6235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6350"/>
            <a:ext cx="4419600" cy="1162050"/>
          </a:xfrm>
        </p:spPr>
        <p:txBody>
          <a:bodyPr>
            <a:normAutofit/>
          </a:bodyPr>
          <a:lstStyle/>
          <a:p>
            <a:pPr algn="ctr"/>
            <a:r>
              <a:rPr lang="en-US" sz="2800" b="0" u="sng" dirty="0" smtClean="0">
                <a:solidFill>
                  <a:srgbClr val="FFC000"/>
                </a:solidFill>
                <a:latin typeface="AmericanTypewriter Medium" pitchFamily="18" charset="0"/>
              </a:rPr>
              <a:t>The Impending Crisis </a:t>
            </a:r>
            <a:br>
              <a:rPr lang="en-US" sz="2800" b="0" u="sng" dirty="0" smtClean="0">
                <a:solidFill>
                  <a:srgbClr val="FFC000"/>
                </a:solidFill>
                <a:latin typeface="AmericanTypewriter Medium" pitchFamily="18" charset="0"/>
              </a:rPr>
            </a:br>
            <a:r>
              <a:rPr lang="en-US" sz="2800" b="0" u="sng" dirty="0" smtClean="0">
                <a:solidFill>
                  <a:srgbClr val="FFC000"/>
                </a:solidFill>
                <a:latin typeface="AmericanTypewriter Medium" pitchFamily="18" charset="0"/>
              </a:rPr>
              <a:t>of the South</a:t>
            </a:r>
            <a:endParaRPr lang="en-US" sz="2800" b="0" u="sng" dirty="0">
              <a:solidFill>
                <a:srgbClr val="FFC000"/>
              </a:solidFill>
              <a:latin typeface="AmericanTypewriter Medium" pitchFamily="18" charset="0"/>
            </a:endParaRPr>
          </a:p>
        </p:txBody>
      </p:sp>
      <p:pic>
        <p:nvPicPr>
          <p:cNvPr id="5" name="Content Placeholder 4" descr="Scene 1 - Reader 1 - 4.jpg"/>
          <p:cNvPicPr>
            <a:picLocks noGrp="1" noChangeAspect="1"/>
          </p:cNvPicPr>
          <p:nvPr>
            <p:ph idx="1"/>
          </p:nvPr>
        </p:nvPicPr>
        <p:blipFill>
          <a:blip r:embed="rId3" cstate="print"/>
          <a:stretch>
            <a:fillRect/>
          </a:stretch>
        </p:blipFill>
        <p:spPr>
          <a:xfrm>
            <a:off x="4464050" y="1056481"/>
            <a:ext cx="3333750" cy="4286250"/>
          </a:xfrm>
        </p:spPr>
      </p:pic>
      <p:sp>
        <p:nvSpPr>
          <p:cNvPr id="4" name="Text Placeholder 3"/>
          <p:cNvSpPr>
            <a:spLocks noGrp="1"/>
          </p:cNvSpPr>
          <p:nvPr>
            <p:ph type="body" sz="half" idx="2"/>
          </p:nvPr>
        </p:nvSpPr>
        <p:spPr>
          <a:xfrm>
            <a:off x="0" y="2438400"/>
            <a:ext cx="4343400" cy="4691063"/>
          </a:xfrm>
        </p:spPr>
        <p:txBody>
          <a:bodyPr/>
          <a:lstStyle/>
          <a:p>
            <a:pPr algn="ctr"/>
            <a:endParaRPr lang="en-US" sz="1800" dirty="0" smtClean="0">
              <a:solidFill>
                <a:srgbClr val="FFC000"/>
              </a:solidFill>
              <a:latin typeface="AmericanTypewriter Medium" pitchFamily="18" charset="0"/>
            </a:endParaRPr>
          </a:p>
          <a:p>
            <a:pPr algn="ctr"/>
            <a:r>
              <a:rPr lang="en-US" sz="1600" dirty="0" smtClean="0">
                <a:solidFill>
                  <a:srgbClr val="FFC000"/>
                </a:solidFill>
                <a:latin typeface="AmericanTypewriter Medium" pitchFamily="18" charset="0"/>
              </a:rPr>
              <a:t>“</a:t>
            </a:r>
            <a:r>
              <a:rPr lang="en-US" sz="1600" dirty="0">
                <a:solidFill>
                  <a:srgbClr val="FFC000"/>
                </a:solidFill>
                <a:latin typeface="AmericanTypewriter Medium" pitchFamily="18" charset="0"/>
              </a:rPr>
              <a:t>Heaven forbid that a desperate faction of slaveholding criminals should succeed in their infamous endeavors to quench the spirit of liberty.  [The day will come when] the dark clouds of slavery, error and ignorance shall have passed away, [and] the freemen of the South will learn the glorious </a:t>
            </a:r>
            <a:r>
              <a:rPr lang="en-US" sz="1600" dirty="0" smtClean="0">
                <a:solidFill>
                  <a:srgbClr val="FFC000"/>
                </a:solidFill>
                <a:latin typeface="AmericanTypewriter Medium" pitchFamily="18" charset="0"/>
              </a:rPr>
              <a:t>truth"</a:t>
            </a:r>
            <a:endParaRPr lang="en-US" sz="1600" dirty="0">
              <a:solidFill>
                <a:srgbClr val="FFC000"/>
              </a:solidFill>
              <a:latin typeface="AmericanTypewriter Medium" pitchFamily="18" charset="0"/>
            </a:endParaRPr>
          </a:p>
          <a:p>
            <a:endParaRPr lang="en-US" dirty="0"/>
          </a:p>
        </p:txBody>
      </p:sp>
      <p:sp>
        <p:nvSpPr>
          <p:cNvPr id="6" name="TextBox 5"/>
          <p:cNvSpPr txBox="1"/>
          <p:nvPr/>
        </p:nvSpPr>
        <p:spPr>
          <a:xfrm>
            <a:off x="4419600" y="5410200"/>
            <a:ext cx="3536802" cy="461665"/>
          </a:xfrm>
          <a:prstGeom prst="rect">
            <a:avLst/>
          </a:prstGeom>
          <a:noFill/>
        </p:spPr>
        <p:txBody>
          <a:bodyPr wrap="none" rtlCol="0">
            <a:spAutoFit/>
          </a:bodyPr>
          <a:lstStyle/>
          <a:p>
            <a:pPr algn="ctr"/>
            <a:r>
              <a:rPr lang="en-US" sz="2400" dirty="0" smtClean="0">
                <a:solidFill>
                  <a:srgbClr val="FFC000"/>
                </a:solidFill>
                <a:latin typeface="AmericanTypewriter Medium" pitchFamily="18" charset="0"/>
              </a:rPr>
              <a:t>Hinton Rowan Helper</a:t>
            </a:r>
            <a:endParaRPr lang="en-US" sz="2400" dirty="0">
              <a:solidFill>
                <a:srgbClr val="FFC000"/>
              </a:solidFill>
              <a:latin typeface="AmericanTypewriter Medium"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ene 2 - Reader 1.jpg"/>
          <p:cNvPicPr>
            <a:picLocks noChangeAspect="1"/>
          </p:cNvPicPr>
          <p:nvPr/>
        </p:nvPicPr>
        <p:blipFill>
          <a:blip r:embed="rId3" cstate="print"/>
          <a:stretch>
            <a:fillRect/>
          </a:stretch>
        </p:blipFill>
        <p:spPr>
          <a:xfrm>
            <a:off x="762000" y="542925"/>
            <a:ext cx="7620000" cy="57721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ene 2 - Reader 2 - 2.jpg"/>
          <p:cNvPicPr>
            <a:picLocks noChangeAspect="1"/>
          </p:cNvPicPr>
          <p:nvPr/>
        </p:nvPicPr>
        <p:blipFill>
          <a:blip r:embed="rId3" cstate="print"/>
          <a:stretch>
            <a:fillRect/>
          </a:stretch>
        </p:blipFill>
        <p:spPr>
          <a:xfrm>
            <a:off x="914400" y="971550"/>
            <a:ext cx="7315200" cy="49149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486</Words>
  <Application>Microsoft Office PowerPoint</Application>
  <PresentationFormat>On-screen Show (4:3)</PresentationFormat>
  <Paragraphs>49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 New Home for Liberty</vt:lpstr>
      <vt:lpstr>Slide 2</vt:lpstr>
      <vt:lpstr>Slide 3</vt:lpstr>
      <vt:lpstr>The Ruffner Pamphlet</vt:lpstr>
      <vt:lpstr>Slide 5</vt:lpstr>
      <vt:lpstr>The Impending Crisis  of the South</vt:lpstr>
      <vt:lpstr>Slide 7</vt:lpstr>
      <vt:lpstr>Slide 8</vt:lpstr>
      <vt:lpstr>Slide 9</vt:lpstr>
      <vt:lpstr>Slide 10</vt:lpstr>
      <vt:lpstr>Slide 11</vt:lpstr>
      <vt:lpstr>Slide 12</vt:lpstr>
      <vt:lpstr>Mr. Hagar</vt:lpstr>
      <vt:lpstr>Slide 14</vt:lpstr>
      <vt:lpstr>Slide 15</vt:lpstr>
      <vt:lpstr>Slide 16</vt:lpstr>
      <vt:lpstr>Slide 17</vt:lpstr>
      <vt:lpstr>Slide 18</vt:lpstr>
      <vt:lpstr>Fredrick Douglass</vt:lpstr>
      <vt:lpstr>Slide 20</vt:lpstr>
      <vt:lpstr>Slide 21</vt:lpstr>
      <vt:lpstr>Slide 22</vt:lpstr>
      <vt:lpstr>Slide 23</vt:lpstr>
      <vt:lpstr>Slide 24</vt:lpstr>
      <vt:lpstr>Slide 25</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Home for Liberty</dc:title>
  <dc:creator> </dc:creator>
  <cp:lastModifiedBy> </cp:lastModifiedBy>
  <cp:revision>21</cp:revision>
  <dcterms:created xsi:type="dcterms:W3CDTF">2011-05-02T15:52:32Z</dcterms:created>
  <dcterms:modified xsi:type="dcterms:W3CDTF">2011-05-02T18:44:41Z</dcterms:modified>
</cp:coreProperties>
</file>