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4" r:id="rId4"/>
    <p:sldId id="271" r:id="rId5"/>
    <p:sldId id="258" r:id="rId6"/>
    <p:sldId id="259" r:id="rId7"/>
    <p:sldId id="273" r:id="rId8"/>
    <p:sldId id="260" r:id="rId9"/>
    <p:sldId id="268" r:id="rId10"/>
    <p:sldId id="270" r:id="rId11"/>
    <p:sldId id="262" r:id="rId12"/>
    <p:sldId id="272" r:id="rId13"/>
    <p:sldId id="257" r:id="rId14"/>
    <p:sldId id="263" r:id="rId15"/>
    <p:sldId id="266" r:id="rId16"/>
    <p:sldId id="265"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4721" autoAdjust="0"/>
  </p:normalViewPr>
  <p:slideViewPr>
    <p:cSldViewPr>
      <p:cViewPr varScale="1">
        <p:scale>
          <a:sx n="83" d="100"/>
          <a:sy n="83" d="100"/>
        </p:scale>
        <p:origin x="-4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36EE3-52E4-49AF-8490-FA2F84F27169}" type="datetimeFigureOut">
              <a:rPr lang="en-US" smtClean="0"/>
              <a:pPr/>
              <a:t>2/17/2010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00F167-25A0-4DB8-BBAB-F67FB245CF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00F167-25A0-4DB8-BBAB-F67FB245CF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144E3-2B0C-4973-BBA6-5F7166D811D2}"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144E3-2B0C-4973-BBA6-5F7166D811D2}"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144E3-2B0C-4973-BBA6-5F7166D811D2}"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144E3-2B0C-4973-BBA6-5F7166D811D2}"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144E3-2B0C-4973-BBA6-5F7166D811D2}" type="datetimeFigureOut">
              <a:rPr lang="en-US" smtClean="0"/>
              <a:pPr/>
              <a:t>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144E3-2B0C-4973-BBA6-5F7166D811D2}" type="datetimeFigureOut">
              <a:rPr lang="en-US" smtClean="0"/>
              <a:pPr/>
              <a:t>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144E3-2B0C-4973-BBA6-5F7166D811D2}" type="datetimeFigureOut">
              <a:rPr lang="en-US" smtClean="0"/>
              <a:pPr/>
              <a:t>2/17/2010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144E3-2B0C-4973-BBA6-5F7166D811D2}" type="datetimeFigureOut">
              <a:rPr lang="en-US" smtClean="0"/>
              <a:pPr/>
              <a:t>2/17/2010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144E3-2B0C-4973-BBA6-5F7166D811D2}" type="datetimeFigureOut">
              <a:rPr lang="en-US" smtClean="0"/>
              <a:pPr/>
              <a:t>2/17/2010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144E3-2B0C-4973-BBA6-5F7166D811D2}" type="datetimeFigureOut">
              <a:rPr lang="en-US" smtClean="0"/>
              <a:pPr/>
              <a:t>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144E3-2B0C-4973-BBA6-5F7166D811D2}" type="datetimeFigureOut">
              <a:rPr lang="en-US" smtClean="0"/>
              <a:pPr/>
              <a:t>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C8513-B655-4907-9187-1FFFE67347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144E3-2B0C-4973-BBA6-5F7166D811D2}" type="datetimeFigureOut">
              <a:rPr lang="en-US" smtClean="0"/>
              <a:pPr/>
              <a:t>2/17/2010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C8513-B655-4907-9187-1FFFE67347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chemeClr val="tx2"/>
                </a:solidFill>
              </a:rPr>
              <a:t>J.R. Clifford</a:t>
            </a:r>
            <a:endParaRPr lang="en-US" sz="9600" dirty="0">
              <a:solidFill>
                <a:schemeClr val="tx2"/>
              </a:solidFill>
            </a:endParaRPr>
          </a:p>
        </p:txBody>
      </p:sp>
      <p:sp>
        <p:nvSpPr>
          <p:cNvPr id="3" name="Subtitle 2"/>
          <p:cNvSpPr>
            <a:spLocks noGrp="1"/>
          </p:cNvSpPr>
          <p:nvPr>
            <p:ph type="subTitle" idx="1"/>
          </p:nvPr>
        </p:nvSpPr>
        <p:spPr/>
        <p:txBody>
          <a:bodyPr>
            <a:normAutofit/>
          </a:bodyPr>
          <a:lstStyle/>
          <a:p>
            <a:r>
              <a:rPr lang="en-US" sz="4400" dirty="0" smtClean="0">
                <a:solidFill>
                  <a:srgbClr val="C00000"/>
                </a:solidFill>
              </a:rPr>
              <a:t>West Virginia’s First African American Attorney</a:t>
            </a:r>
            <a:endParaRPr lang="en-US" sz="4400" dirty="0">
              <a:solidFill>
                <a:srgbClr val="C00000"/>
              </a:solidFill>
            </a:endParaRPr>
          </a:p>
        </p:txBody>
      </p:sp>
      <p:sp>
        <p:nvSpPr>
          <p:cNvPr id="5" name="5-Point Star 4"/>
          <p:cNvSpPr/>
          <p:nvPr/>
        </p:nvSpPr>
        <p:spPr>
          <a:xfrm>
            <a:off x="8229600" y="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0" y="5943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0" y="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229600" y="5943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133600" y="914400"/>
            <a:ext cx="48768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76600" y="1219200"/>
            <a:ext cx="3276600" cy="461665"/>
          </a:xfrm>
          <a:prstGeom prst="rect">
            <a:avLst/>
          </a:prstGeom>
          <a:noFill/>
        </p:spPr>
        <p:txBody>
          <a:bodyPr wrap="square" rtlCol="0">
            <a:spAutoFit/>
          </a:bodyPr>
          <a:lstStyle/>
          <a:p>
            <a:r>
              <a:rPr lang="en-US" sz="2400" dirty="0" smtClean="0">
                <a:solidFill>
                  <a:schemeClr val="bg1"/>
                </a:solidFill>
              </a:rPr>
              <a:t>A Civil Rights Pioneer</a:t>
            </a:r>
          </a:p>
        </p:txBody>
      </p:sp>
    </p:spTree>
  </p:cSld>
  <p:clrMapOvr>
    <a:masterClrMapping/>
  </p:clrMapOvr>
  <p:transition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3200" dirty="0" smtClean="0">
                <a:solidFill>
                  <a:srgbClr val="C00000"/>
                </a:solidFill>
              </a:rPr>
              <a:t>In 2009, J.R. Clifford </a:t>
            </a:r>
            <a:br>
              <a:rPr lang="en-US" sz="3200" dirty="0" smtClean="0">
                <a:solidFill>
                  <a:srgbClr val="C00000"/>
                </a:solidFill>
              </a:rPr>
            </a:br>
            <a:r>
              <a:rPr lang="en-US" sz="3200" dirty="0" smtClean="0">
                <a:solidFill>
                  <a:srgbClr val="C00000"/>
                </a:solidFill>
              </a:rPr>
              <a:t>was selected as one of 12 </a:t>
            </a:r>
            <a:br>
              <a:rPr lang="en-US" sz="3200" dirty="0" smtClean="0">
                <a:solidFill>
                  <a:srgbClr val="C00000"/>
                </a:solidFill>
              </a:rPr>
            </a:br>
            <a:r>
              <a:rPr lang="en-US" sz="3200" dirty="0" smtClean="0">
                <a:solidFill>
                  <a:srgbClr val="C00000"/>
                </a:solidFill>
              </a:rPr>
              <a:t>Civil Rights pioneers to be featured on a </a:t>
            </a:r>
            <a:br>
              <a:rPr lang="en-US" sz="3200" dirty="0" smtClean="0">
                <a:solidFill>
                  <a:srgbClr val="C00000"/>
                </a:solidFill>
              </a:rPr>
            </a:br>
            <a:r>
              <a:rPr lang="en-US" sz="3200" b="1" dirty="0" smtClean="0">
                <a:solidFill>
                  <a:srgbClr val="C00000"/>
                </a:solidFill>
              </a:rPr>
              <a:t>United States Postage </a:t>
            </a:r>
            <a:r>
              <a:rPr lang="en-US" sz="3200" b="1" dirty="0" smtClean="0">
                <a:solidFill>
                  <a:srgbClr val="C00000"/>
                </a:solidFill>
              </a:rPr>
              <a:t>Stamp. </a:t>
            </a:r>
            <a:endParaRPr lang="en-US" sz="3200" dirty="0">
              <a:solidFill>
                <a:srgbClr val="C00000"/>
              </a:solidFill>
            </a:endParaRPr>
          </a:p>
        </p:txBody>
      </p:sp>
      <p:pic>
        <p:nvPicPr>
          <p:cNvPr id="2050" name="Picture 2" descr="http://www.naacp.org/news/press/2009-02-21/index_clip_image004.jpg"/>
          <p:cNvPicPr>
            <a:picLocks noChangeAspect="1" noChangeArrowheads="1"/>
          </p:cNvPicPr>
          <p:nvPr/>
        </p:nvPicPr>
        <p:blipFill>
          <a:blip r:embed="rId3" cstate="print"/>
          <a:srcRect/>
          <a:stretch>
            <a:fillRect/>
          </a:stretch>
        </p:blipFill>
        <p:spPr bwMode="auto">
          <a:xfrm>
            <a:off x="1828800" y="2398093"/>
            <a:ext cx="5638800" cy="4459907"/>
          </a:xfrm>
          <a:prstGeom prst="rect">
            <a:avLst/>
          </a:prstGeom>
          <a:noFill/>
        </p:spPr>
      </p:pic>
    </p:spTree>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jrclifford.org/images/jrc-logo.jpg"/>
          <p:cNvPicPr>
            <a:picLocks noChangeAspect="1" noChangeArrowheads="1"/>
          </p:cNvPicPr>
          <p:nvPr/>
        </p:nvPicPr>
        <p:blipFill>
          <a:blip r:embed="rId3" cstate="print"/>
          <a:srcRect/>
          <a:stretch>
            <a:fillRect/>
          </a:stretch>
        </p:blipFill>
        <p:spPr bwMode="auto">
          <a:xfrm>
            <a:off x="1600200" y="228600"/>
            <a:ext cx="5867400" cy="3520440"/>
          </a:xfrm>
          <a:prstGeom prst="rect">
            <a:avLst/>
          </a:prstGeom>
          <a:noFill/>
        </p:spPr>
      </p:pic>
      <p:sp>
        <p:nvSpPr>
          <p:cNvPr id="3" name="TextBox 2"/>
          <p:cNvSpPr txBox="1"/>
          <p:nvPr/>
        </p:nvSpPr>
        <p:spPr>
          <a:xfrm>
            <a:off x="1066800" y="4038600"/>
            <a:ext cx="7010400" cy="2308324"/>
          </a:xfrm>
          <a:prstGeom prst="rect">
            <a:avLst/>
          </a:prstGeom>
          <a:noFill/>
        </p:spPr>
        <p:txBody>
          <a:bodyPr wrap="square" rtlCol="0">
            <a:spAutoFit/>
          </a:bodyPr>
          <a:lstStyle/>
          <a:p>
            <a:pPr algn="ctr"/>
            <a:r>
              <a:rPr lang="en-US" sz="3600" dirty="0" smtClean="0">
                <a:solidFill>
                  <a:srgbClr val="C00000"/>
                </a:solidFill>
              </a:rPr>
              <a:t>We work to educate the community on J.R. Clifford’s life, as well as his message of anti-racism and equality for all people.</a:t>
            </a:r>
            <a:endParaRPr lang="en-US" sz="3600" dirty="0">
              <a:solidFill>
                <a:srgbClr val="C00000"/>
              </a:solidFill>
            </a:endParaRPr>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E:\100_1970.jpg"/>
          <p:cNvPicPr>
            <a:picLocks noChangeAspect="1" noChangeArrowheads="1"/>
          </p:cNvPicPr>
          <p:nvPr/>
        </p:nvPicPr>
        <p:blipFill>
          <a:blip r:embed="rId3" cstate="print"/>
          <a:srcRect/>
          <a:stretch>
            <a:fillRect/>
          </a:stretch>
        </p:blipFill>
        <p:spPr bwMode="auto">
          <a:xfrm>
            <a:off x="2667000" y="3429000"/>
            <a:ext cx="4038600" cy="3029180"/>
          </a:xfrm>
          <a:prstGeom prst="rect">
            <a:avLst/>
          </a:prstGeom>
          <a:noFill/>
        </p:spPr>
      </p:pic>
      <p:sp>
        <p:nvSpPr>
          <p:cNvPr id="3" name="TextBox 2"/>
          <p:cNvSpPr txBox="1"/>
          <p:nvPr/>
        </p:nvSpPr>
        <p:spPr>
          <a:xfrm>
            <a:off x="1066800" y="609600"/>
            <a:ext cx="7086600" cy="2862322"/>
          </a:xfrm>
          <a:prstGeom prst="rect">
            <a:avLst/>
          </a:prstGeom>
          <a:noFill/>
        </p:spPr>
        <p:txBody>
          <a:bodyPr wrap="square" rtlCol="0">
            <a:spAutoFit/>
          </a:bodyPr>
          <a:lstStyle/>
          <a:p>
            <a:pPr algn="ctr"/>
            <a:r>
              <a:rPr lang="en-US" sz="3600" dirty="0" smtClean="0">
                <a:solidFill>
                  <a:srgbClr val="C00000"/>
                </a:solidFill>
              </a:rPr>
              <a:t>We travel to schools across the state giving presentations on J.R. Clifford’s life in order to help students appreciate an often unheard-of West Virginia hero.</a:t>
            </a:r>
            <a:endParaRPr lang="en-US" sz="3600" dirty="0">
              <a:solidFill>
                <a:srgbClr val="C00000"/>
              </a:solidFill>
            </a:endParaRPr>
          </a:p>
        </p:txBody>
      </p:sp>
    </p:spTree>
  </p:cSld>
  <p:clrMapOvr>
    <a:masterClrMapping/>
  </p:clrMapOvr>
  <p:transition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acp.org/news/press/2009-02-21/index_clip_image004.jpg"/>
          <p:cNvPicPr>
            <a:picLocks noChangeAspect="1" noChangeArrowheads="1"/>
          </p:cNvPicPr>
          <p:nvPr/>
        </p:nvPicPr>
        <p:blipFill>
          <a:blip r:embed="rId3" cstate="print"/>
          <a:srcRect/>
          <a:stretch>
            <a:fillRect/>
          </a:stretch>
        </p:blipFill>
        <p:spPr bwMode="auto">
          <a:xfrm>
            <a:off x="228600" y="47602"/>
            <a:ext cx="8610600" cy="6810398"/>
          </a:xfrm>
          <a:prstGeom prst="rect">
            <a:avLst/>
          </a:prstGeom>
          <a:noFill/>
        </p:spPr>
      </p:pic>
    </p:spTree>
  </p:cSld>
  <p:clrMapOvr>
    <a:masterClrMapping/>
  </p:clrMapOvr>
  <p:transition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ache.daylife.com/imageserve/04led136UmcXC/439x.jpg"/>
          <p:cNvPicPr>
            <a:picLocks noChangeAspect="1" noChangeArrowheads="1"/>
          </p:cNvPicPr>
          <p:nvPr/>
        </p:nvPicPr>
        <p:blipFill>
          <a:blip r:embed="rId3" cstate="print"/>
          <a:srcRect/>
          <a:stretch>
            <a:fillRect/>
          </a:stretch>
        </p:blipFill>
        <p:spPr bwMode="auto">
          <a:xfrm>
            <a:off x="609600" y="0"/>
            <a:ext cx="8001000" cy="6889244"/>
          </a:xfrm>
          <a:prstGeom prst="rect">
            <a:avLst/>
          </a:prstGeom>
          <a:noFill/>
        </p:spPr>
      </p:pic>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nypl.org/index.php?id=1169777&amp;t=t"/>
          <p:cNvPicPr>
            <a:picLocks noChangeAspect="1" noChangeArrowheads="1"/>
          </p:cNvPicPr>
          <p:nvPr/>
        </p:nvPicPr>
        <p:blipFill>
          <a:blip r:embed="rId3" cstate="print"/>
          <a:srcRect/>
          <a:stretch>
            <a:fillRect/>
          </a:stretch>
        </p:blipFill>
        <p:spPr bwMode="auto">
          <a:xfrm>
            <a:off x="2286000" y="0"/>
            <a:ext cx="4572000" cy="6790099"/>
          </a:xfrm>
          <a:prstGeom prst="rect">
            <a:avLst/>
          </a:prstGeom>
          <a:noFill/>
        </p:spPr>
      </p:pic>
    </p:spTree>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www.wonderfulwv.com/sep09/F1_Clifford.jpg"/>
          <p:cNvPicPr>
            <a:picLocks noChangeAspect="1" noChangeArrowheads="1"/>
          </p:cNvPicPr>
          <p:nvPr/>
        </p:nvPicPr>
        <p:blipFill>
          <a:blip r:embed="rId3" cstate="print"/>
          <a:srcRect/>
          <a:stretch>
            <a:fillRect/>
          </a:stretch>
        </p:blipFill>
        <p:spPr bwMode="auto">
          <a:xfrm>
            <a:off x="838200" y="0"/>
            <a:ext cx="7391400" cy="6837045"/>
          </a:xfrm>
          <a:prstGeom prst="rect">
            <a:avLst/>
          </a:prstGeom>
          <a:noFill/>
        </p:spPr>
      </p:pic>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ibrary.umass.edu/spcoll/collections/galleries/dubois/ms0312-0402.jpg"/>
          <p:cNvPicPr>
            <a:picLocks noChangeAspect="1" noChangeArrowheads="1"/>
          </p:cNvPicPr>
          <p:nvPr/>
        </p:nvPicPr>
        <p:blipFill>
          <a:blip r:embed="rId3" cstate="print"/>
          <a:srcRect/>
          <a:stretch>
            <a:fillRect/>
          </a:stretch>
        </p:blipFill>
        <p:spPr bwMode="auto">
          <a:xfrm>
            <a:off x="76200" y="0"/>
            <a:ext cx="8915400" cy="6904839"/>
          </a:xfrm>
          <a:prstGeom prst="rect">
            <a:avLst/>
          </a:prstGeom>
          <a:noFill/>
        </p:spPr>
      </p:pic>
    </p:spTree>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farm1.static.flickr.com/81/242809858_c8c46caec6.jpg?v=0"/>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rlingtoncemetery.net/jrclifford-photo-01.jpg"/>
          <p:cNvPicPr>
            <a:picLocks noChangeAspect="1" noChangeArrowheads="1"/>
          </p:cNvPicPr>
          <p:nvPr/>
        </p:nvPicPr>
        <p:blipFill>
          <a:blip r:embed="rId3" cstate="print"/>
          <a:srcRect/>
          <a:stretch>
            <a:fillRect/>
          </a:stretch>
        </p:blipFill>
        <p:spPr bwMode="auto">
          <a:xfrm>
            <a:off x="457200" y="380999"/>
            <a:ext cx="3581400" cy="5653969"/>
          </a:xfrm>
          <a:prstGeom prst="rect">
            <a:avLst/>
          </a:prstGeom>
          <a:noFill/>
        </p:spPr>
      </p:pic>
      <p:sp>
        <p:nvSpPr>
          <p:cNvPr id="3" name="TextBox 2"/>
          <p:cNvSpPr txBox="1"/>
          <p:nvPr/>
        </p:nvSpPr>
        <p:spPr>
          <a:xfrm>
            <a:off x="4419600" y="762000"/>
            <a:ext cx="4114800" cy="4832092"/>
          </a:xfrm>
          <a:prstGeom prst="rect">
            <a:avLst/>
          </a:prstGeom>
          <a:noFill/>
        </p:spPr>
        <p:txBody>
          <a:bodyPr wrap="square" rtlCol="0">
            <a:spAutoFit/>
          </a:bodyPr>
          <a:lstStyle/>
          <a:p>
            <a:pPr algn="ctr"/>
            <a:r>
              <a:rPr lang="en-US" sz="4400" dirty="0" smtClean="0">
                <a:solidFill>
                  <a:srgbClr val="C00000"/>
                </a:solidFill>
              </a:rPr>
              <a:t>J.R. Clifford was born in 1848 to free black parents in what would later become West Virginia.</a:t>
            </a:r>
            <a:endParaRPr lang="en-US" sz="4400" dirty="0">
              <a:solidFill>
                <a:srgbClr val="C00000"/>
              </a:solidFill>
            </a:endParaRPr>
          </a:p>
        </p:txBody>
      </p:sp>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saveblackwater.org/images/Young-JR-Saluting.gif"/>
          <p:cNvPicPr>
            <a:picLocks noChangeAspect="1" noChangeArrowheads="1"/>
          </p:cNvPicPr>
          <p:nvPr/>
        </p:nvPicPr>
        <p:blipFill>
          <a:blip r:embed="rId3" cstate="print"/>
          <a:srcRect/>
          <a:stretch>
            <a:fillRect/>
          </a:stretch>
        </p:blipFill>
        <p:spPr bwMode="auto">
          <a:xfrm>
            <a:off x="0" y="0"/>
            <a:ext cx="4572000" cy="6879167"/>
          </a:xfrm>
          <a:prstGeom prst="rect">
            <a:avLst/>
          </a:prstGeom>
          <a:noFill/>
        </p:spPr>
      </p:pic>
      <p:sp>
        <p:nvSpPr>
          <p:cNvPr id="3" name="TextBox 2"/>
          <p:cNvSpPr txBox="1"/>
          <p:nvPr/>
        </p:nvSpPr>
        <p:spPr>
          <a:xfrm>
            <a:off x="5334000" y="685800"/>
            <a:ext cx="3200400" cy="5262979"/>
          </a:xfrm>
          <a:prstGeom prst="rect">
            <a:avLst/>
          </a:prstGeom>
          <a:noFill/>
        </p:spPr>
        <p:txBody>
          <a:bodyPr wrap="square" rtlCol="0">
            <a:spAutoFit/>
          </a:bodyPr>
          <a:lstStyle/>
          <a:p>
            <a:pPr algn="ctr"/>
            <a:r>
              <a:rPr lang="en-US" sz="4800" dirty="0" smtClean="0">
                <a:solidFill>
                  <a:srgbClr val="C00000"/>
                </a:solidFill>
              </a:rPr>
              <a:t>A member of the Union troops, J.R. Clifford was a Civil War veteran.</a:t>
            </a:r>
            <a:endParaRPr lang="en-US" sz="4800" dirty="0">
              <a:solidFill>
                <a:srgbClr val="C00000"/>
              </a:solidFill>
            </a:endParaRPr>
          </a:p>
        </p:txBody>
      </p:sp>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3.static.flickr.com/2347/1850805035_e08361974b_o.jpg"/>
          <p:cNvPicPr>
            <a:picLocks noChangeAspect="1" noChangeArrowheads="1"/>
          </p:cNvPicPr>
          <p:nvPr/>
        </p:nvPicPr>
        <p:blipFill>
          <a:blip r:embed="rId3" cstate="print"/>
          <a:srcRect/>
          <a:stretch>
            <a:fillRect/>
          </a:stretch>
        </p:blipFill>
        <p:spPr bwMode="auto">
          <a:xfrm>
            <a:off x="1447800" y="2438401"/>
            <a:ext cx="6175622" cy="4114799"/>
          </a:xfrm>
          <a:prstGeom prst="rect">
            <a:avLst/>
          </a:prstGeom>
          <a:noFill/>
        </p:spPr>
      </p:pic>
      <p:sp>
        <p:nvSpPr>
          <p:cNvPr id="3" name="TextBox 2"/>
          <p:cNvSpPr txBox="1"/>
          <p:nvPr/>
        </p:nvSpPr>
        <p:spPr>
          <a:xfrm>
            <a:off x="685800" y="685800"/>
            <a:ext cx="8153400" cy="1569660"/>
          </a:xfrm>
          <a:prstGeom prst="rect">
            <a:avLst/>
          </a:prstGeom>
          <a:noFill/>
        </p:spPr>
        <p:txBody>
          <a:bodyPr wrap="square" rtlCol="0">
            <a:spAutoFit/>
          </a:bodyPr>
          <a:lstStyle/>
          <a:p>
            <a:pPr algn="ctr"/>
            <a:r>
              <a:rPr lang="en-US" sz="4800" dirty="0" smtClean="0">
                <a:solidFill>
                  <a:srgbClr val="C00000"/>
                </a:solidFill>
              </a:rPr>
              <a:t>J.R. Clifford got his education at </a:t>
            </a:r>
            <a:r>
              <a:rPr lang="en-US" sz="4800" dirty="0" err="1" smtClean="0">
                <a:solidFill>
                  <a:srgbClr val="C00000"/>
                </a:solidFill>
              </a:rPr>
              <a:t>Storer</a:t>
            </a:r>
            <a:r>
              <a:rPr lang="en-US" sz="4800" dirty="0" smtClean="0">
                <a:solidFill>
                  <a:srgbClr val="C00000"/>
                </a:solidFill>
              </a:rPr>
              <a:t> College in Harpers Ferry.</a:t>
            </a:r>
            <a:endParaRPr lang="en-US" sz="4800" dirty="0">
              <a:solidFill>
                <a:srgbClr val="C00000"/>
              </a:solidFill>
            </a:endParaRPr>
          </a:p>
        </p:txBody>
      </p:sp>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aveblackwater.org/images/jr_clifford.jpg"/>
          <p:cNvPicPr>
            <a:picLocks noChangeAspect="1" noChangeArrowheads="1"/>
          </p:cNvPicPr>
          <p:nvPr/>
        </p:nvPicPr>
        <p:blipFill>
          <a:blip r:embed="rId3" cstate="print"/>
          <a:srcRect/>
          <a:stretch>
            <a:fillRect/>
          </a:stretch>
        </p:blipFill>
        <p:spPr bwMode="auto">
          <a:xfrm>
            <a:off x="5943600" y="1649730"/>
            <a:ext cx="3107826" cy="3760470"/>
          </a:xfrm>
          <a:prstGeom prst="rect">
            <a:avLst/>
          </a:prstGeom>
          <a:noFill/>
        </p:spPr>
      </p:pic>
      <p:sp>
        <p:nvSpPr>
          <p:cNvPr id="3" name="TextBox 2"/>
          <p:cNvSpPr txBox="1"/>
          <p:nvPr/>
        </p:nvSpPr>
        <p:spPr>
          <a:xfrm>
            <a:off x="838200" y="1143000"/>
            <a:ext cx="5181600" cy="4524315"/>
          </a:xfrm>
          <a:prstGeom prst="rect">
            <a:avLst/>
          </a:prstGeom>
          <a:noFill/>
        </p:spPr>
        <p:txBody>
          <a:bodyPr wrap="square" rtlCol="0">
            <a:spAutoFit/>
          </a:bodyPr>
          <a:lstStyle/>
          <a:p>
            <a:pPr algn="ctr"/>
            <a:r>
              <a:rPr lang="en-US" sz="3600" dirty="0" smtClean="0">
                <a:solidFill>
                  <a:srgbClr val="C00000"/>
                </a:solidFill>
              </a:rPr>
              <a:t>J.R. Clifford was a school teacher and principal.  He believed that education was incredibly important for all people, and fought for the fair treatment of all citizens and their right to schooling.</a:t>
            </a:r>
            <a:endParaRPr lang="en-US" sz="3600" dirty="0">
              <a:solidFill>
                <a:srgbClr val="C00000"/>
              </a:solidFill>
            </a:endParaRPr>
          </a:p>
        </p:txBody>
      </p:sp>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895600"/>
            <a:ext cx="6019800" cy="3170099"/>
          </a:xfrm>
          <a:prstGeom prst="rect">
            <a:avLst/>
          </a:prstGeom>
          <a:noFill/>
        </p:spPr>
        <p:txBody>
          <a:bodyPr wrap="square" rtlCol="0">
            <a:spAutoFit/>
          </a:bodyPr>
          <a:lstStyle/>
          <a:p>
            <a:pPr algn="ctr"/>
            <a:r>
              <a:rPr lang="en-US" sz="4000" dirty="0" smtClean="0">
                <a:solidFill>
                  <a:srgbClr val="C00000"/>
                </a:solidFill>
              </a:rPr>
              <a:t>Founder of </a:t>
            </a:r>
            <a:r>
              <a:rPr lang="en-US" sz="4000" i="1" dirty="0" smtClean="0">
                <a:solidFill>
                  <a:srgbClr val="C00000"/>
                </a:solidFill>
              </a:rPr>
              <a:t>The Pioneer Press</a:t>
            </a:r>
            <a:r>
              <a:rPr lang="en-US" sz="4000" dirty="0" smtClean="0">
                <a:solidFill>
                  <a:srgbClr val="C00000"/>
                </a:solidFill>
              </a:rPr>
              <a:t>, J.R. Clifford was the editor of West Virginia’s first African American newspaper.</a:t>
            </a:r>
            <a:endParaRPr lang="en-US" sz="4000" dirty="0">
              <a:solidFill>
                <a:srgbClr val="C00000"/>
              </a:solidFill>
            </a:endParaRPr>
          </a:p>
        </p:txBody>
      </p:sp>
      <p:pic>
        <p:nvPicPr>
          <p:cNvPr id="4" name="Picture 2" descr="http://www.wvculture.org/history/africanamericans/pioneerpress.jpg"/>
          <p:cNvPicPr>
            <a:picLocks noChangeAspect="1" noChangeArrowheads="1"/>
          </p:cNvPicPr>
          <p:nvPr/>
        </p:nvPicPr>
        <p:blipFill>
          <a:blip r:embed="rId3" cstate="print"/>
          <a:srcRect/>
          <a:stretch>
            <a:fillRect/>
          </a:stretch>
        </p:blipFill>
        <p:spPr bwMode="auto">
          <a:xfrm>
            <a:off x="990600" y="533400"/>
            <a:ext cx="7143750" cy="2076450"/>
          </a:xfrm>
          <a:prstGeom prst="rect">
            <a:avLst/>
          </a:prstGeom>
          <a:noFill/>
        </p:spPr>
      </p:pic>
    </p:spTree>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wvculture.org/HiStory/thisdayinwvhistory/1116.jpg"/>
          <p:cNvPicPr>
            <a:picLocks noChangeAspect="1" noChangeArrowheads="1"/>
          </p:cNvPicPr>
          <p:nvPr/>
        </p:nvPicPr>
        <p:blipFill>
          <a:blip r:embed="rId3" cstate="print"/>
          <a:srcRect/>
          <a:stretch>
            <a:fillRect/>
          </a:stretch>
        </p:blipFill>
        <p:spPr bwMode="auto">
          <a:xfrm>
            <a:off x="381000" y="914400"/>
            <a:ext cx="3355258" cy="4800600"/>
          </a:xfrm>
          <a:prstGeom prst="rect">
            <a:avLst/>
          </a:prstGeom>
          <a:noFill/>
        </p:spPr>
      </p:pic>
      <p:sp>
        <p:nvSpPr>
          <p:cNvPr id="4" name="TextBox 3"/>
          <p:cNvSpPr txBox="1"/>
          <p:nvPr/>
        </p:nvSpPr>
        <p:spPr>
          <a:xfrm>
            <a:off x="4343400" y="381000"/>
            <a:ext cx="4038600" cy="6001643"/>
          </a:xfrm>
          <a:prstGeom prst="rect">
            <a:avLst/>
          </a:prstGeom>
          <a:noFill/>
        </p:spPr>
        <p:txBody>
          <a:bodyPr wrap="square" rtlCol="0">
            <a:spAutoFit/>
          </a:bodyPr>
          <a:lstStyle/>
          <a:p>
            <a:pPr algn="ctr"/>
            <a:r>
              <a:rPr lang="en-US" sz="3200" dirty="0" smtClean="0">
                <a:solidFill>
                  <a:srgbClr val="C00000"/>
                </a:solidFill>
              </a:rPr>
              <a:t>In 1898, J.R. Clifford took the Carrie Williams v. Board of Education case to the West Virginia Supreme Court and won.  This meant that all children in West Virginia, regardless of race, deserved the same amount and quality of schooling.</a:t>
            </a:r>
            <a:endParaRPr lang="en-US" sz="3200" dirty="0">
              <a:solidFill>
                <a:srgbClr val="C00000"/>
              </a:solidFill>
            </a:endParaRPr>
          </a:p>
        </p:txBody>
      </p:sp>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arlingtoncemetery.net/jrclifford-photo-02.jpg"/>
          <p:cNvPicPr>
            <a:picLocks noChangeAspect="1" noChangeArrowheads="1"/>
          </p:cNvPicPr>
          <p:nvPr/>
        </p:nvPicPr>
        <p:blipFill>
          <a:blip r:embed="rId3" cstate="print"/>
          <a:srcRect/>
          <a:stretch>
            <a:fillRect/>
          </a:stretch>
        </p:blipFill>
        <p:spPr bwMode="auto">
          <a:xfrm>
            <a:off x="2438400" y="381000"/>
            <a:ext cx="4231934" cy="3200400"/>
          </a:xfrm>
          <a:prstGeom prst="rect">
            <a:avLst/>
          </a:prstGeom>
          <a:noFill/>
        </p:spPr>
      </p:pic>
      <p:sp>
        <p:nvSpPr>
          <p:cNvPr id="3" name="TextBox 2"/>
          <p:cNvSpPr txBox="1"/>
          <p:nvPr/>
        </p:nvSpPr>
        <p:spPr>
          <a:xfrm>
            <a:off x="990600" y="3733800"/>
            <a:ext cx="6934200" cy="2554545"/>
          </a:xfrm>
          <a:prstGeom prst="rect">
            <a:avLst/>
          </a:prstGeom>
          <a:noFill/>
        </p:spPr>
        <p:txBody>
          <a:bodyPr wrap="square" rtlCol="0">
            <a:spAutoFit/>
          </a:bodyPr>
          <a:lstStyle/>
          <a:p>
            <a:pPr algn="ctr"/>
            <a:r>
              <a:rPr lang="en-US" sz="4000" dirty="0" smtClean="0">
                <a:solidFill>
                  <a:srgbClr val="C00000"/>
                </a:solidFill>
              </a:rPr>
              <a:t>J.R. Clifford worked closely with W.E.B. </a:t>
            </a:r>
            <a:r>
              <a:rPr lang="en-US" sz="4000" dirty="0" err="1" smtClean="0">
                <a:solidFill>
                  <a:srgbClr val="C00000"/>
                </a:solidFill>
              </a:rPr>
              <a:t>DuBois</a:t>
            </a:r>
            <a:r>
              <a:rPr lang="en-US" sz="4000" dirty="0" smtClean="0">
                <a:solidFill>
                  <a:srgbClr val="C00000"/>
                </a:solidFill>
              </a:rPr>
              <a:t> attempting to change our nation’s destructive and racist behavior.</a:t>
            </a:r>
            <a:endParaRPr lang="en-US" sz="4000" dirty="0">
              <a:solidFill>
                <a:srgbClr val="C00000"/>
              </a:solidFill>
            </a:endParaRPr>
          </a:p>
        </p:txBody>
      </p:sp>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jrclifford.org/images/Niagara%20Group.jpg"/>
          <p:cNvPicPr>
            <a:picLocks noChangeAspect="1" noChangeArrowheads="1"/>
          </p:cNvPicPr>
          <p:nvPr/>
        </p:nvPicPr>
        <p:blipFill>
          <a:blip r:embed="rId3" cstate="print"/>
          <a:srcRect/>
          <a:stretch>
            <a:fillRect/>
          </a:stretch>
        </p:blipFill>
        <p:spPr bwMode="auto">
          <a:xfrm>
            <a:off x="1066800" y="2971800"/>
            <a:ext cx="6934200" cy="3186489"/>
          </a:xfrm>
          <a:prstGeom prst="rect">
            <a:avLst/>
          </a:prstGeom>
          <a:noFill/>
        </p:spPr>
      </p:pic>
      <p:sp>
        <p:nvSpPr>
          <p:cNvPr id="3" name="TextBox 2"/>
          <p:cNvSpPr txBox="1"/>
          <p:nvPr/>
        </p:nvSpPr>
        <p:spPr>
          <a:xfrm>
            <a:off x="762000" y="528697"/>
            <a:ext cx="7543800" cy="2062103"/>
          </a:xfrm>
          <a:prstGeom prst="rect">
            <a:avLst/>
          </a:prstGeom>
          <a:noFill/>
        </p:spPr>
        <p:txBody>
          <a:bodyPr wrap="square" rtlCol="0">
            <a:spAutoFit/>
          </a:bodyPr>
          <a:lstStyle/>
          <a:p>
            <a:pPr algn="ctr"/>
            <a:r>
              <a:rPr lang="en-US" sz="3200" dirty="0" smtClean="0">
                <a:solidFill>
                  <a:srgbClr val="C00000"/>
                </a:solidFill>
              </a:rPr>
              <a:t>The Niagara Movement was a civil rights group that J.R. Clifford helped W.E.B. </a:t>
            </a:r>
            <a:r>
              <a:rPr lang="en-US" sz="3200" dirty="0" err="1" smtClean="0">
                <a:solidFill>
                  <a:srgbClr val="C00000"/>
                </a:solidFill>
              </a:rPr>
              <a:t>DuBois</a:t>
            </a:r>
            <a:r>
              <a:rPr lang="en-US" sz="3200" dirty="0" smtClean="0">
                <a:solidFill>
                  <a:srgbClr val="C00000"/>
                </a:solidFill>
              </a:rPr>
              <a:t> create.  This organization eventually began the current-day NAACP.</a:t>
            </a:r>
            <a:endParaRPr lang="en-US" sz="3200" dirty="0">
              <a:solidFill>
                <a:srgbClr val="C00000"/>
              </a:solidFill>
            </a:endParaRPr>
          </a:p>
        </p:txBody>
      </p:sp>
    </p:spTree>
  </p:cSld>
  <p:clrMapOvr>
    <a:masterClrMapping/>
  </p:clrMapOvr>
  <p:transition advTm="1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285</Words>
  <Application>Microsoft Office PowerPoint</Application>
  <PresentationFormat>On-screen Show (4:3)</PresentationFormat>
  <Paragraphs>32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J.R. Clifford</vt:lpstr>
      <vt:lpstr>Slide 2</vt:lpstr>
      <vt:lpstr>Slide 3</vt:lpstr>
      <vt:lpstr>Slide 4</vt:lpstr>
      <vt:lpstr>Slide 5</vt:lpstr>
      <vt:lpstr>Slide 6</vt:lpstr>
      <vt:lpstr>Slide 7</vt:lpstr>
      <vt:lpstr>Slide 8</vt:lpstr>
      <vt:lpstr>Slide 9</vt:lpstr>
      <vt:lpstr>In 2009, J.R. Clifford  was selected as one of 12  Civil Rights pioneers to be featured on a  United States Postage Stamp. </vt:lpstr>
      <vt:lpstr>Slide 11</vt:lpstr>
      <vt:lpstr>Slide 12</vt:lpstr>
      <vt:lpstr>Slide 13</vt:lpstr>
      <vt:lpstr>Slide 14</vt:lpstr>
      <vt:lpstr>Slide 15</vt:lpstr>
      <vt:lpstr>Slide 16</vt:lpstr>
      <vt:lpstr>Slide 17</vt:lpstr>
      <vt:lpstr>Slide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 Clifford</dc:title>
  <dc:creator> </dc:creator>
  <cp:lastModifiedBy> </cp:lastModifiedBy>
  <cp:revision>42</cp:revision>
  <dcterms:created xsi:type="dcterms:W3CDTF">2010-02-16T16:47:32Z</dcterms:created>
  <dcterms:modified xsi:type="dcterms:W3CDTF">2010-02-17T22:34:47Z</dcterms:modified>
</cp:coreProperties>
</file>